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3"/>
  </p:notesMasterIdLst>
  <p:sldIdLst>
    <p:sldId id="1543" r:id="rId3"/>
    <p:sldId id="1540" r:id="rId4"/>
    <p:sldId id="1546" r:id="rId5"/>
    <p:sldId id="1545" r:id="rId6"/>
    <p:sldId id="1548" r:id="rId7"/>
    <p:sldId id="1549" r:id="rId8"/>
    <p:sldId id="1550" r:id="rId9"/>
    <p:sldId id="1547" r:id="rId10"/>
    <p:sldId id="1552" r:id="rId11"/>
    <p:sldId id="1553" r:id="rId12"/>
    <p:sldId id="1554" r:id="rId13"/>
    <p:sldId id="1555" r:id="rId14"/>
    <p:sldId id="1556" r:id="rId15"/>
    <p:sldId id="1551" r:id="rId16"/>
    <p:sldId id="1558" r:id="rId17"/>
    <p:sldId id="1559" r:id="rId18"/>
    <p:sldId id="1560" r:id="rId19"/>
    <p:sldId id="1561" r:id="rId20"/>
    <p:sldId id="1562" r:id="rId21"/>
    <p:sldId id="1563" r:id="rId22"/>
    <p:sldId id="1564" r:id="rId23"/>
    <p:sldId id="1557" r:id="rId24"/>
    <p:sldId id="1566" r:id="rId25"/>
    <p:sldId id="1567" r:id="rId26"/>
    <p:sldId id="1568" r:id="rId27"/>
    <p:sldId id="1569" r:id="rId28"/>
    <p:sldId id="1570" r:id="rId29"/>
    <p:sldId id="1571" r:id="rId30"/>
    <p:sldId id="1572" r:id="rId31"/>
    <p:sldId id="1573" r:id="rId32"/>
    <p:sldId id="1574" r:id="rId33"/>
    <p:sldId id="1565" r:id="rId34"/>
    <p:sldId id="1576" r:id="rId35"/>
    <p:sldId id="1577" r:id="rId36"/>
    <p:sldId id="1578" r:id="rId37"/>
    <p:sldId id="1579" r:id="rId38"/>
    <p:sldId id="1580" r:id="rId39"/>
    <p:sldId id="1575" r:id="rId40"/>
    <p:sldId id="1581" r:id="rId41"/>
    <p:sldId id="1632" r:id="rId42"/>
    <p:sldId id="1634" r:id="rId43"/>
    <p:sldId id="1633" r:id="rId44"/>
    <p:sldId id="1636" r:id="rId45"/>
    <p:sldId id="1637" r:id="rId46"/>
    <p:sldId id="1638" r:id="rId47"/>
    <p:sldId id="1639" r:id="rId48"/>
    <p:sldId id="1640" r:id="rId49"/>
    <p:sldId id="1641" r:id="rId50"/>
    <p:sldId id="1642" r:id="rId51"/>
    <p:sldId id="1643" r:id="rId52"/>
    <p:sldId id="1644" r:id="rId53"/>
    <p:sldId id="1645" r:id="rId54"/>
    <p:sldId id="1646" r:id="rId55"/>
    <p:sldId id="1647" r:id="rId56"/>
    <p:sldId id="1648" r:id="rId57"/>
    <p:sldId id="1635" r:id="rId58"/>
    <p:sldId id="1650" r:id="rId59"/>
    <p:sldId id="1651" r:id="rId60"/>
    <p:sldId id="1652" r:id="rId61"/>
    <p:sldId id="1653" r:id="rId62"/>
    <p:sldId id="1654" r:id="rId63"/>
    <p:sldId id="1655" r:id="rId64"/>
    <p:sldId id="1649" r:id="rId65"/>
    <p:sldId id="1657" r:id="rId66"/>
    <p:sldId id="1658" r:id="rId67"/>
    <p:sldId id="1659" r:id="rId68"/>
    <p:sldId id="1660" r:id="rId69"/>
    <p:sldId id="1661" r:id="rId70"/>
    <p:sldId id="1656" r:id="rId71"/>
    <p:sldId id="1663" r:id="rId72"/>
    <p:sldId id="1664" r:id="rId73"/>
    <p:sldId id="1665" r:id="rId74"/>
    <p:sldId id="1662" r:id="rId75"/>
    <p:sldId id="1666" r:id="rId76"/>
    <p:sldId id="1668" r:id="rId77"/>
    <p:sldId id="1667" r:id="rId78"/>
    <p:sldId id="1670" r:id="rId79"/>
    <p:sldId id="1671" r:id="rId80"/>
    <p:sldId id="1672" r:id="rId81"/>
    <p:sldId id="1673" r:id="rId82"/>
    <p:sldId id="1674" r:id="rId83"/>
    <p:sldId id="1675" r:id="rId84"/>
    <p:sldId id="1676" r:id="rId85"/>
    <p:sldId id="1677" r:id="rId86"/>
    <p:sldId id="1679" r:id="rId87"/>
    <p:sldId id="1669" r:id="rId88"/>
    <p:sldId id="1680" r:id="rId89"/>
    <p:sldId id="1681" r:id="rId90"/>
    <p:sldId id="1682" r:id="rId91"/>
    <p:sldId id="1683" r:id="rId92"/>
    <p:sldId id="1684" r:id="rId93"/>
    <p:sldId id="1685" r:id="rId94"/>
    <p:sldId id="1686" r:id="rId95"/>
    <p:sldId id="1687" r:id="rId96"/>
    <p:sldId id="1678" r:id="rId97"/>
    <p:sldId id="1688" r:id="rId98"/>
    <p:sldId id="1689" r:id="rId99"/>
    <p:sldId id="1690" r:id="rId100"/>
    <p:sldId id="1713" r:id="rId101"/>
    <p:sldId id="1542"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7" d="100"/>
          <a:sy n="117" d="100"/>
        </p:scale>
        <p:origin x="23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tableStyles" Target="tableStyles.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F72724-25BF-4005-9820-34F3DE85AB7C}" type="datetimeFigureOut">
              <a:rPr lang="en-US" smtClean="0"/>
              <a:t>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E1A19B-B828-46CC-94D7-66F67A8F9C93}" type="slidenum">
              <a:rPr lang="en-US" smtClean="0"/>
              <a:t>‹#›</a:t>
            </a:fld>
            <a:endParaRPr lang="en-US"/>
          </a:p>
        </p:txBody>
      </p:sp>
    </p:spTree>
    <p:extLst>
      <p:ext uri="{BB962C8B-B14F-4D97-AF65-F5344CB8AC3E}">
        <p14:creationId xmlns:p14="http://schemas.microsoft.com/office/powerpoint/2010/main" val="2187221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ubscription.packtpub.com/book/data/9781800563452/5"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ubscription.packtpub.com/book/data/9781800563452/5"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python.org/3/library/stdtypes.html#set-types-set-frozenset"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ubscription.packtpub.com/book/data/9781800563452/3"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subscription.packtpub.com/book/data/9781800563452/5"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python.org/3/library/datetime.html#strftime-strptime-behavior"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ubscription.packtpub.com/book/data/9781800563452/3"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subscription.packtpub.com/book/data/9781800563452/5"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2752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dirty="0">
              <a:uFillTx/>
            </a:endParaRPr>
          </a:p>
        </p:txBody>
      </p:sp>
    </p:spTree>
    <p:extLst>
      <p:ext uri="{BB962C8B-B14F-4D97-AF65-F5344CB8AC3E}">
        <p14:creationId xmlns:p14="http://schemas.microsoft.com/office/powerpoint/2010/main" val="24376822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72133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sz="1100" dirty="0"/>
              <a:t>For reference, Central Park in NYC is at 40.7829° N, 73.9654° W (latitude 40.7829 and longitude -73.9654), and NYC has an elevation of 10 meters. The first five stations that record NYC data are not in New York. </a:t>
            </a:r>
            <a:endParaRPr dirty="0">
              <a:uFillTx/>
            </a:endParaRPr>
          </a:p>
        </p:txBody>
      </p:sp>
    </p:spTree>
    <p:extLst>
      <p:ext uri="{BB962C8B-B14F-4D97-AF65-F5344CB8AC3E}">
        <p14:creationId xmlns:p14="http://schemas.microsoft.com/office/powerpoint/2010/main" val="3565472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Joins require us to specify how to match the data up. The only data the </a:t>
            </a:r>
            <a:r>
              <a:rPr lang="en-US" dirty="0"/>
              <a:t>weather</a:t>
            </a:r>
            <a:r>
              <a:rPr lang="en-US" b="0" i="0" dirty="0">
                <a:solidFill>
                  <a:srgbClr val="6D737D"/>
                </a:solidFill>
                <a:effectLst/>
                <a:latin typeface="walsheim"/>
              </a:rPr>
              <a:t> </a:t>
            </a:r>
            <a:r>
              <a:rPr lang="en-US" b="0" i="0" dirty="0" err="1">
                <a:solidFill>
                  <a:srgbClr val="6D737D"/>
                </a:solidFill>
                <a:effectLst/>
                <a:latin typeface="walsheim"/>
              </a:rPr>
              <a:t>dataframe</a:t>
            </a:r>
            <a:r>
              <a:rPr lang="en-US" b="0" i="0" dirty="0">
                <a:solidFill>
                  <a:srgbClr val="6D737D"/>
                </a:solidFill>
                <a:effectLst/>
                <a:latin typeface="walsheim"/>
              </a:rPr>
              <a:t> has in common with the </a:t>
            </a:r>
            <a:r>
              <a:rPr lang="en-US" dirty="0" err="1"/>
              <a:t>station_info</a:t>
            </a:r>
            <a:r>
              <a:rPr lang="en-US" b="0" i="0" dirty="0">
                <a:solidFill>
                  <a:srgbClr val="6D737D"/>
                </a:solidFill>
                <a:effectLst/>
                <a:latin typeface="walsheim"/>
              </a:rPr>
              <a:t> </a:t>
            </a:r>
            <a:r>
              <a:rPr lang="en-US" b="0" i="0" dirty="0" err="1">
                <a:solidFill>
                  <a:srgbClr val="6D737D"/>
                </a:solidFill>
                <a:effectLst/>
                <a:latin typeface="walsheim"/>
              </a:rPr>
              <a:t>dataframe</a:t>
            </a:r>
            <a:r>
              <a:rPr lang="en-US" b="0" i="0" dirty="0">
                <a:solidFill>
                  <a:srgbClr val="6D737D"/>
                </a:solidFill>
                <a:effectLst/>
                <a:latin typeface="walsheim"/>
              </a:rPr>
              <a:t> is the station ID. However, the columns containing this information are not named the same: in the </a:t>
            </a:r>
            <a:r>
              <a:rPr lang="en-US" dirty="0"/>
              <a:t>weather</a:t>
            </a:r>
            <a:r>
              <a:rPr lang="en-US" b="0" i="0" dirty="0">
                <a:solidFill>
                  <a:srgbClr val="6D737D"/>
                </a:solidFill>
                <a:effectLst/>
                <a:latin typeface="walsheim"/>
              </a:rPr>
              <a:t> </a:t>
            </a:r>
            <a:r>
              <a:rPr lang="en-US" b="0" i="0" dirty="0" err="1">
                <a:solidFill>
                  <a:srgbClr val="6D737D"/>
                </a:solidFill>
                <a:effectLst/>
                <a:latin typeface="walsheim"/>
              </a:rPr>
              <a:t>dataframe</a:t>
            </a:r>
            <a:r>
              <a:rPr lang="en-US" b="0" i="0" dirty="0">
                <a:solidFill>
                  <a:srgbClr val="6D737D"/>
                </a:solidFill>
                <a:effectLst/>
                <a:latin typeface="walsheim"/>
              </a:rPr>
              <a:t>, this column is called </a:t>
            </a:r>
            <a:r>
              <a:rPr lang="en-US" dirty="0"/>
              <a:t>station</a:t>
            </a:r>
            <a:r>
              <a:rPr lang="en-US" b="0" i="0" dirty="0">
                <a:solidFill>
                  <a:srgbClr val="6D737D"/>
                </a:solidFill>
                <a:effectLst/>
                <a:latin typeface="walsheim"/>
              </a:rPr>
              <a:t>, while in the </a:t>
            </a:r>
            <a:r>
              <a:rPr lang="en-US" dirty="0" err="1"/>
              <a:t>station_info</a:t>
            </a:r>
            <a:r>
              <a:rPr lang="en-US" b="0" i="0" dirty="0">
                <a:solidFill>
                  <a:srgbClr val="6D737D"/>
                </a:solidFill>
                <a:effectLst/>
                <a:latin typeface="walsheim"/>
              </a:rPr>
              <a:t> </a:t>
            </a:r>
            <a:r>
              <a:rPr lang="en-US" b="0" i="0" dirty="0" err="1">
                <a:solidFill>
                  <a:srgbClr val="6D737D"/>
                </a:solidFill>
                <a:effectLst/>
                <a:latin typeface="walsheim"/>
              </a:rPr>
              <a:t>dataframe</a:t>
            </a:r>
            <a:r>
              <a:rPr lang="en-US" b="0" i="0" dirty="0">
                <a:solidFill>
                  <a:srgbClr val="6D737D"/>
                </a:solidFill>
                <a:effectLst/>
                <a:latin typeface="walsheim"/>
              </a:rPr>
              <a:t>, it is called </a:t>
            </a:r>
            <a:r>
              <a:rPr lang="en-US" dirty="0"/>
              <a:t>id</a:t>
            </a:r>
            <a:r>
              <a:rPr lang="en-US" b="0" i="0" dirty="0">
                <a:solidFill>
                  <a:srgbClr val="6D737D"/>
                </a:solidFill>
                <a:effectLst/>
                <a:latin typeface="walsheim"/>
              </a:rPr>
              <a:t>. </a:t>
            </a:r>
            <a:endParaRPr dirty="0">
              <a:uFillTx/>
            </a:endParaRPr>
          </a:p>
        </p:txBody>
      </p:sp>
    </p:spTree>
    <p:extLst>
      <p:ext uri="{BB962C8B-B14F-4D97-AF65-F5344CB8AC3E}">
        <p14:creationId xmlns:p14="http://schemas.microsoft.com/office/powerpoint/2010/main" val="162666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The difference in the number of unique stations across the </a:t>
            </a:r>
            <a:r>
              <a:rPr lang="en-US" b="0" i="0" dirty="0" err="1">
                <a:solidFill>
                  <a:srgbClr val="6D737D"/>
                </a:solidFill>
                <a:effectLst/>
                <a:latin typeface="walsheim"/>
              </a:rPr>
              <a:t>dataframes</a:t>
            </a:r>
            <a:r>
              <a:rPr lang="en-US" b="0" i="0" dirty="0">
                <a:solidFill>
                  <a:srgbClr val="6D737D"/>
                </a:solidFill>
                <a:effectLst/>
                <a:latin typeface="walsheim"/>
              </a:rPr>
              <a:t> tells us they don't contain all the same stations. Depending on the type of join we pick, we may lose some data. Therefore, it's important to look at the row count before and after the join. We can see this in the </a:t>
            </a:r>
            <a:r>
              <a:rPr lang="en-US" b="1" i="0" dirty="0">
                <a:solidFill>
                  <a:srgbClr val="6D737D"/>
                </a:solidFill>
                <a:effectLst/>
                <a:latin typeface="walsheim"/>
              </a:rPr>
              <a:t>count</a:t>
            </a:r>
            <a:r>
              <a:rPr lang="en-US" b="0" i="0" dirty="0">
                <a:solidFill>
                  <a:srgbClr val="6D737D"/>
                </a:solidFill>
                <a:effectLst/>
                <a:latin typeface="walsheim"/>
              </a:rPr>
              <a:t> entry from the output of </a:t>
            </a:r>
            <a:r>
              <a:rPr lang="en-US" dirty="0"/>
              <a:t>describe()</a:t>
            </a:r>
            <a:r>
              <a:rPr lang="en-US" b="0" i="0" dirty="0">
                <a:solidFill>
                  <a:srgbClr val="6D737D"/>
                </a:solidFill>
                <a:effectLst/>
                <a:latin typeface="walsheim"/>
              </a:rPr>
              <a:t>, but we don't need to run that just to get the row count. Instead, we can use the </a:t>
            </a:r>
            <a:r>
              <a:rPr lang="en-US" dirty="0"/>
              <a:t>shape</a:t>
            </a:r>
            <a:r>
              <a:rPr lang="en-US" b="0" i="0" dirty="0">
                <a:solidFill>
                  <a:srgbClr val="6D737D"/>
                </a:solidFill>
                <a:effectLst/>
                <a:latin typeface="walsheim"/>
              </a:rPr>
              <a:t> attribute, which gives us a tuple of the form </a:t>
            </a:r>
            <a:r>
              <a:rPr lang="en-US" dirty="0"/>
              <a:t>(number of rows, number of columns)</a:t>
            </a:r>
            <a:r>
              <a:rPr lang="en-US" b="0" i="0" dirty="0">
                <a:solidFill>
                  <a:srgbClr val="6D737D"/>
                </a:solidFill>
                <a:effectLst/>
                <a:latin typeface="walsheim"/>
              </a:rPr>
              <a:t>. </a:t>
            </a:r>
            <a:endParaRPr dirty="0">
              <a:uFillTx/>
            </a:endParaRPr>
          </a:p>
        </p:txBody>
      </p:sp>
    </p:spTree>
    <p:extLst>
      <p:ext uri="{BB962C8B-B14F-4D97-AF65-F5344CB8AC3E}">
        <p14:creationId xmlns:p14="http://schemas.microsoft.com/office/powerpoint/2010/main" val="450917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Now that we know that we have 78,780 rows of weather data and 279 rows of station information data, we can begin looking at the types of joins. We'll begin with the inner join, which will result in the least amount of rows (unless the two </a:t>
            </a:r>
            <a:r>
              <a:rPr lang="en-US" b="0" i="0" dirty="0" err="1">
                <a:solidFill>
                  <a:srgbClr val="6D737D"/>
                </a:solidFill>
                <a:effectLst/>
                <a:latin typeface="walsheim"/>
              </a:rPr>
              <a:t>dataframes</a:t>
            </a:r>
            <a:r>
              <a:rPr lang="en-US" b="0" i="0" dirty="0">
                <a:solidFill>
                  <a:srgbClr val="6D737D"/>
                </a:solidFill>
                <a:effectLst/>
                <a:latin typeface="walsheim"/>
              </a:rPr>
              <a:t> have all the same values for the column being joined on, in which case all the joins will be equivalent). The </a:t>
            </a:r>
            <a:r>
              <a:rPr lang="en-US" b="1" i="0" dirty="0">
                <a:solidFill>
                  <a:srgbClr val="6D737D"/>
                </a:solidFill>
                <a:effectLst/>
                <a:latin typeface="walsheim"/>
              </a:rPr>
              <a:t>inner join</a:t>
            </a:r>
            <a:r>
              <a:rPr lang="en-US" b="0" i="0" dirty="0">
                <a:solidFill>
                  <a:srgbClr val="6D737D"/>
                </a:solidFill>
                <a:effectLst/>
                <a:latin typeface="walsheim"/>
              </a:rPr>
              <a:t> will return the columns from both </a:t>
            </a:r>
            <a:r>
              <a:rPr lang="en-US" b="0" i="0" dirty="0" err="1">
                <a:solidFill>
                  <a:srgbClr val="6D737D"/>
                </a:solidFill>
                <a:effectLst/>
                <a:latin typeface="walsheim"/>
              </a:rPr>
              <a:t>dataframes</a:t>
            </a:r>
            <a:r>
              <a:rPr lang="en-US" b="0" i="0" dirty="0">
                <a:solidFill>
                  <a:srgbClr val="6D737D"/>
                </a:solidFill>
                <a:effectLst/>
                <a:latin typeface="walsheim"/>
              </a:rPr>
              <a:t> where they have a match on the specified key column. Since we will be joining on the </a:t>
            </a:r>
            <a:r>
              <a:rPr lang="en-US" b="0" i="0" dirty="0" err="1">
                <a:solidFill>
                  <a:srgbClr val="6D737D"/>
                </a:solidFill>
                <a:effectLst/>
                <a:latin typeface="walsheim"/>
              </a:rPr>
              <a:t>weather.station</a:t>
            </a:r>
            <a:r>
              <a:rPr lang="en-US" b="0" i="0" dirty="0">
                <a:solidFill>
                  <a:srgbClr val="6D737D"/>
                </a:solidFill>
                <a:effectLst/>
                <a:latin typeface="walsheim"/>
              </a:rPr>
              <a:t> column and the station_info.id column, we will only get weather data for stations that are in </a:t>
            </a:r>
            <a:r>
              <a:rPr lang="en-US" b="0" i="0" dirty="0" err="1">
                <a:solidFill>
                  <a:srgbClr val="6D737D"/>
                </a:solidFill>
                <a:effectLst/>
                <a:latin typeface="walsheim"/>
              </a:rPr>
              <a:t>station_info</a:t>
            </a:r>
            <a:r>
              <a:rPr lang="en-US" b="0" i="0" dirty="0">
                <a:solidFill>
                  <a:srgbClr val="6D737D"/>
                </a:solidFill>
                <a:effectLst/>
                <a:latin typeface="walsheim"/>
              </a:rPr>
              <a:t>.</a:t>
            </a:r>
          </a:p>
          <a:p>
            <a:pPr algn="l"/>
            <a:r>
              <a:rPr lang="en-US" b="0" i="0" dirty="0">
                <a:solidFill>
                  <a:srgbClr val="6D737D"/>
                </a:solidFill>
                <a:effectLst/>
                <a:latin typeface="walsheim"/>
              </a:rPr>
              <a:t>We will use the merge() method to perform the join (which is an inner join by default) by providing the left and right </a:t>
            </a:r>
            <a:r>
              <a:rPr lang="en-US" b="0" i="0" dirty="0" err="1">
                <a:solidFill>
                  <a:srgbClr val="6D737D"/>
                </a:solidFill>
                <a:effectLst/>
                <a:latin typeface="walsheim"/>
              </a:rPr>
              <a:t>dataframes</a:t>
            </a:r>
            <a:r>
              <a:rPr lang="en-US" b="0" i="0" dirty="0">
                <a:solidFill>
                  <a:srgbClr val="6D737D"/>
                </a:solidFill>
                <a:effectLst/>
                <a:latin typeface="walsheim"/>
              </a:rPr>
              <a:t>, along with specifying which columns to join on. Since the station ID column is named differently across </a:t>
            </a:r>
            <a:r>
              <a:rPr lang="en-US" b="0" i="0" dirty="0" err="1">
                <a:solidFill>
                  <a:srgbClr val="6D737D"/>
                </a:solidFill>
                <a:effectLst/>
                <a:latin typeface="walsheim"/>
              </a:rPr>
              <a:t>dataframes</a:t>
            </a:r>
            <a:r>
              <a:rPr lang="en-US" b="0" i="0" dirty="0">
                <a:solidFill>
                  <a:srgbClr val="6D737D"/>
                </a:solidFill>
                <a:effectLst/>
                <a:latin typeface="walsheim"/>
              </a:rPr>
              <a:t>, we must specify the names with </a:t>
            </a:r>
            <a:r>
              <a:rPr lang="en-US" b="0" i="0" dirty="0" err="1">
                <a:solidFill>
                  <a:srgbClr val="6D737D"/>
                </a:solidFill>
                <a:effectLst/>
                <a:latin typeface="walsheim"/>
              </a:rPr>
              <a:t>left_on</a:t>
            </a:r>
            <a:r>
              <a:rPr lang="en-US" b="0" i="0" dirty="0">
                <a:solidFill>
                  <a:srgbClr val="6D737D"/>
                </a:solidFill>
                <a:effectLst/>
                <a:latin typeface="walsheim"/>
              </a:rPr>
              <a:t> and </a:t>
            </a:r>
            <a:r>
              <a:rPr lang="en-US" b="0" i="0" dirty="0" err="1">
                <a:solidFill>
                  <a:srgbClr val="6D737D"/>
                </a:solidFill>
                <a:effectLst/>
                <a:latin typeface="walsheim"/>
              </a:rPr>
              <a:t>right_on</a:t>
            </a:r>
            <a:r>
              <a:rPr lang="en-US" b="0" i="0" dirty="0">
                <a:solidFill>
                  <a:srgbClr val="6D737D"/>
                </a:solidFill>
                <a:effectLst/>
                <a:latin typeface="walsheim"/>
              </a:rPr>
              <a:t>.</a:t>
            </a:r>
          </a:p>
          <a:p>
            <a:pPr algn="l"/>
            <a:endParaRPr dirty="0">
              <a:uFillTx/>
            </a:endParaRPr>
          </a:p>
        </p:txBody>
      </p:sp>
    </p:spTree>
    <p:extLst>
      <p:ext uri="{BB962C8B-B14F-4D97-AF65-F5344CB8AC3E}">
        <p14:creationId xmlns:p14="http://schemas.microsoft.com/office/powerpoint/2010/main" val="1860677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dirty="0">
              <a:uFillTx/>
            </a:endParaRPr>
          </a:p>
        </p:txBody>
      </p:sp>
    </p:spTree>
    <p:extLst>
      <p:ext uri="{BB962C8B-B14F-4D97-AF65-F5344CB8AC3E}">
        <p14:creationId xmlns:p14="http://schemas.microsoft.com/office/powerpoint/2010/main" val="1853688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sz="1100" dirty="0"/>
              <a:t>Notice that we have five additional columns, which have been added to the right. These came from the </a:t>
            </a:r>
            <a:r>
              <a:rPr lang="en-US" sz="1100" dirty="0" err="1"/>
              <a:t>station_info</a:t>
            </a:r>
            <a:r>
              <a:rPr lang="en-US" sz="1100" dirty="0"/>
              <a:t> </a:t>
            </a:r>
            <a:r>
              <a:rPr lang="en-US" sz="1100" dirty="0" err="1"/>
              <a:t>dataframe</a:t>
            </a:r>
            <a:r>
              <a:rPr lang="en-US" sz="1100" dirty="0"/>
              <a:t>. </a:t>
            </a:r>
            <a:endParaRPr dirty="0">
              <a:uFillTx/>
            </a:endParaRPr>
          </a:p>
        </p:txBody>
      </p:sp>
    </p:spTree>
    <p:extLst>
      <p:ext uri="{BB962C8B-B14F-4D97-AF65-F5344CB8AC3E}">
        <p14:creationId xmlns:p14="http://schemas.microsoft.com/office/powerpoint/2010/main" val="1061350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dirty="0">
              <a:uFillTx/>
            </a:endParaRPr>
          </a:p>
        </p:txBody>
      </p:sp>
    </p:spTree>
    <p:extLst>
      <p:ext uri="{BB962C8B-B14F-4D97-AF65-F5344CB8AC3E}">
        <p14:creationId xmlns:p14="http://schemas.microsoft.com/office/powerpoint/2010/main" val="1583871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Tip</a:t>
            </a:r>
          </a:p>
          <a:p>
            <a:pPr algn="l"/>
            <a:r>
              <a:rPr lang="en-US" b="0" i="0" dirty="0">
                <a:solidFill>
                  <a:srgbClr val="6D737D"/>
                </a:solidFill>
                <a:effectLst/>
                <a:latin typeface="walsheim"/>
              </a:rPr>
              <a:t>We can join on multiple columns by passing the list of column names to the on parameter or to the </a:t>
            </a:r>
            <a:r>
              <a:rPr lang="en-US" b="0" i="0" dirty="0" err="1">
                <a:solidFill>
                  <a:srgbClr val="6D737D"/>
                </a:solidFill>
                <a:effectLst/>
                <a:latin typeface="walsheim"/>
              </a:rPr>
              <a:t>left_on</a:t>
            </a:r>
            <a:r>
              <a:rPr lang="en-US" b="0" i="0" dirty="0">
                <a:solidFill>
                  <a:srgbClr val="6D737D"/>
                </a:solidFill>
                <a:effectLst/>
                <a:latin typeface="walsheim"/>
              </a:rPr>
              <a:t> and </a:t>
            </a:r>
            <a:r>
              <a:rPr lang="en-US" b="0" i="0" dirty="0" err="1">
                <a:solidFill>
                  <a:srgbClr val="6D737D"/>
                </a:solidFill>
                <a:effectLst/>
                <a:latin typeface="walsheim"/>
              </a:rPr>
              <a:t>right_on</a:t>
            </a:r>
            <a:r>
              <a:rPr lang="en-US" b="0" i="0" dirty="0">
                <a:solidFill>
                  <a:srgbClr val="6D737D"/>
                </a:solidFill>
                <a:effectLst/>
                <a:latin typeface="walsheim"/>
              </a:rPr>
              <a:t> parameters.</a:t>
            </a:r>
          </a:p>
          <a:p>
            <a:pPr algn="l"/>
            <a:r>
              <a:rPr lang="en-US" b="0" i="0" dirty="0">
                <a:solidFill>
                  <a:srgbClr val="6D737D"/>
                </a:solidFill>
                <a:effectLst/>
                <a:latin typeface="walsheim"/>
              </a:rPr>
              <a:t>Remember that we had 279 unique stations in the </a:t>
            </a:r>
            <a:r>
              <a:rPr lang="en-US" b="0" i="0" dirty="0" err="1">
                <a:solidFill>
                  <a:srgbClr val="6D737D"/>
                </a:solidFill>
                <a:effectLst/>
                <a:latin typeface="walsheim"/>
              </a:rPr>
              <a:t>station_info</a:t>
            </a:r>
            <a:r>
              <a:rPr lang="en-US" b="0" i="0" dirty="0">
                <a:solidFill>
                  <a:srgbClr val="6D737D"/>
                </a:solidFill>
                <a:effectLst/>
                <a:latin typeface="walsheim"/>
              </a:rPr>
              <a:t> </a:t>
            </a:r>
            <a:r>
              <a:rPr lang="en-US" b="0" i="0" dirty="0" err="1">
                <a:solidFill>
                  <a:srgbClr val="6D737D"/>
                </a:solidFill>
                <a:effectLst/>
                <a:latin typeface="walsheim"/>
              </a:rPr>
              <a:t>dataframe</a:t>
            </a:r>
            <a:r>
              <a:rPr lang="en-US" b="0" i="0" dirty="0">
                <a:solidFill>
                  <a:srgbClr val="6D737D"/>
                </a:solidFill>
                <a:effectLst/>
                <a:latin typeface="walsheim"/>
              </a:rPr>
              <a:t>, but only 110 unique stations for the weather data. When we performed the inner join, we lost all the stations that didn't have weather observations associated with them. If we don't want to lose rows on a particular side of the join, we can perform a left or right join instead. </a:t>
            </a:r>
          </a:p>
          <a:p>
            <a:pPr algn="l"/>
            <a:endParaRPr dirty="0">
              <a:uFillTx/>
            </a:endParaRPr>
          </a:p>
        </p:txBody>
      </p:sp>
    </p:spTree>
    <p:extLst>
      <p:ext uri="{BB962C8B-B14F-4D97-AF65-F5344CB8AC3E}">
        <p14:creationId xmlns:p14="http://schemas.microsoft.com/office/powerpoint/2010/main" val="3623966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Wherever the other </a:t>
            </a:r>
            <a:r>
              <a:rPr lang="en-US" b="0" i="0" dirty="0" err="1">
                <a:solidFill>
                  <a:srgbClr val="6D737D"/>
                </a:solidFill>
                <a:effectLst/>
                <a:latin typeface="walsheim"/>
              </a:rPr>
              <a:t>dataframe</a:t>
            </a:r>
            <a:r>
              <a:rPr lang="en-US" b="0" i="0" dirty="0">
                <a:solidFill>
                  <a:srgbClr val="6D737D"/>
                </a:solidFill>
                <a:effectLst/>
                <a:latin typeface="walsheim"/>
              </a:rPr>
              <a:t> contains no data, we will get null values. We may want to investigate why we don't have any weather data associated with these stations. </a:t>
            </a:r>
            <a:endParaRPr dirty="0">
              <a:uFillTx/>
            </a:endParaRPr>
          </a:p>
        </p:txBody>
      </p:sp>
    </p:spTree>
    <p:extLst>
      <p:ext uri="{BB962C8B-B14F-4D97-AF65-F5344CB8AC3E}">
        <p14:creationId xmlns:p14="http://schemas.microsoft.com/office/powerpoint/2010/main" val="649910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In this lesson, we will continue our discussion of data wrangling from </a:t>
            </a:r>
            <a:r>
              <a:rPr lang="en-US" b="0" i="1" u="none" strike="noStrike" dirty="0">
                <a:solidFill>
                  <a:srgbClr val="4AC5E3"/>
                </a:solidFill>
                <a:effectLst/>
                <a:latin typeface="walsheim"/>
                <a:hlinkClick r:id="rId3"/>
              </a:rPr>
              <a:t>lesson 3</a:t>
            </a:r>
            <a:r>
              <a:rPr lang="en-US" b="0" i="0" dirty="0">
                <a:solidFill>
                  <a:srgbClr val="6D737D"/>
                </a:solidFill>
                <a:effectLst/>
                <a:latin typeface="walsheim"/>
              </a:rPr>
              <a:t>, </a:t>
            </a:r>
            <a:r>
              <a:rPr lang="en-US" b="0" i="1" dirty="0">
                <a:solidFill>
                  <a:srgbClr val="6D737D"/>
                </a:solidFill>
                <a:effectLst/>
                <a:latin typeface="walsheim"/>
              </a:rPr>
              <a:t>Data Wrangling with Pandas</a:t>
            </a:r>
            <a:r>
              <a:rPr lang="en-US" b="0" i="0" dirty="0">
                <a:solidFill>
                  <a:srgbClr val="6D737D"/>
                </a:solidFill>
                <a:effectLst/>
                <a:latin typeface="walsheim"/>
              </a:rPr>
              <a:t>, by addressing the enrichment and aggregation of data. This includes essential skills, such as merging </a:t>
            </a:r>
            <a:r>
              <a:rPr lang="en-US" b="0" i="0" dirty="0" err="1">
                <a:solidFill>
                  <a:srgbClr val="6D737D"/>
                </a:solidFill>
                <a:effectLst/>
                <a:latin typeface="walsheim"/>
              </a:rPr>
              <a:t>dataframes</a:t>
            </a:r>
            <a:r>
              <a:rPr lang="en-US" b="0" i="0" dirty="0">
                <a:solidFill>
                  <a:srgbClr val="6D737D"/>
                </a:solidFill>
                <a:effectLst/>
                <a:latin typeface="walsheim"/>
              </a:rPr>
              <a:t>, creating new columns, performing window calculations, and aggregating by group membership. Calculating aggregations and summaries will help us draw conclusions about our data.</a:t>
            </a:r>
          </a:p>
          <a:p>
            <a:pPr algn="l"/>
            <a:r>
              <a:rPr lang="en-US" b="0" i="0" dirty="0">
                <a:solidFill>
                  <a:srgbClr val="6D737D"/>
                </a:solidFill>
                <a:effectLst/>
                <a:latin typeface="walsheim"/>
              </a:rPr>
              <a:t>We will also take a look at the additional functionality pandas has for working with time series data, beyond the time series slicing we introduced in previous lessons, including how we can roll up the data with aggregation and select it based on the time of day. Much of the data we will encounter is time series data, so being able to effectively work with time series is paramount. Of course, performing these operations efficiently is important, so we will also review how to write efficient pandas code.</a:t>
            </a:r>
          </a:p>
          <a:p>
            <a:pPr algn="l"/>
            <a:r>
              <a:rPr lang="en-US" b="0" i="0" dirty="0">
                <a:solidFill>
                  <a:srgbClr val="6D737D"/>
                </a:solidFill>
                <a:effectLst/>
                <a:latin typeface="walsheim"/>
              </a:rPr>
              <a:t>This lesson will get us comfortable with performing analyses using DataFrame objects. Consequently, these topics are more advanced compared to the prior content and may require a few rereads, so be sure to follow along with the notebooks, which contain additional examples.</a:t>
            </a:r>
          </a:p>
          <a:p>
            <a:pPr marL="158750" indent="0">
              <a:buNone/>
            </a:pPr>
            <a:endParaRPr dirty="0">
              <a:uFillTx/>
            </a:endParaRPr>
          </a:p>
        </p:txBody>
      </p:sp>
    </p:spTree>
    <p:extLst>
      <p:ext uri="{BB962C8B-B14F-4D97-AF65-F5344CB8AC3E}">
        <p14:creationId xmlns:p14="http://schemas.microsoft.com/office/powerpoint/2010/main" val="3722665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Since we placed the </a:t>
            </a:r>
            <a:r>
              <a:rPr lang="en-US" dirty="0" err="1"/>
              <a:t>station_info</a:t>
            </a:r>
            <a:r>
              <a:rPr lang="en-US" b="0" i="0" dirty="0">
                <a:solidFill>
                  <a:srgbClr val="6D737D"/>
                </a:solidFill>
                <a:effectLst/>
                <a:latin typeface="walsheim"/>
              </a:rPr>
              <a:t> </a:t>
            </a:r>
            <a:r>
              <a:rPr lang="en-US" b="0" i="0" dirty="0" err="1">
                <a:solidFill>
                  <a:srgbClr val="6D737D"/>
                </a:solidFill>
                <a:effectLst/>
                <a:latin typeface="walsheim"/>
              </a:rPr>
              <a:t>dataframe</a:t>
            </a:r>
            <a:r>
              <a:rPr lang="en-US" b="0" i="0" dirty="0">
                <a:solidFill>
                  <a:srgbClr val="6D737D"/>
                </a:solidFill>
                <a:effectLst/>
                <a:latin typeface="walsheim"/>
              </a:rPr>
              <a:t> on the left for the left join and on the right for the right join, the results here are equivalent. In both cases, we chose to keep all the stations present in the </a:t>
            </a:r>
            <a:r>
              <a:rPr lang="en-US" dirty="0" err="1"/>
              <a:t>station_info</a:t>
            </a:r>
            <a:r>
              <a:rPr lang="en-US" b="0" i="0" dirty="0">
                <a:solidFill>
                  <a:srgbClr val="6D737D"/>
                </a:solidFill>
                <a:effectLst/>
                <a:latin typeface="walsheim"/>
              </a:rPr>
              <a:t> </a:t>
            </a:r>
            <a:r>
              <a:rPr lang="en-US" b="0" i="0" dirty="0" err="1">
                <a:solidFill>
                  <a:srgbClr val="6D737D"/>
                </a:solidFill>
                <a:effectLst/>
                <a:latin typeface="walsheim"/>
              </a:rPr>
              <a:t>dataframe</a:t>
            </a:r>
            <a:r>
              <a:rPr lang="en-US" b="0" i="0" dirty="0">
                <a:solidFill>
                  <a:srgbClr val="6D737D"/>
                </a:solidFill>
                <a:effectLst/>
                <a:latin typeface="walsheim"/>
              </a:rPr>
              <a:t>, accepting null values for the weather observations.</a:t>
            </a:r>
            <a:endParaRPr dirty="0">
              <a:uFillTx/>
            </a:endParaRPr>
          </a:p>
        </p:txBody>
      </p:sp>
    </p:spTree>
    <p:extLst>
      <p:ext uri="{BB962C8B-B14F-4D97-AF65-F5344CB8AC3E}">
        <p14:creationId xmlns:p14="http://schemas.microsoft.com/office/powerpoint/2010/main" val="2684986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dirty="0">
              <a:uFillTx/>
            </a:endParaRPr>
          </a:p>
        </p:txBody>
      </p:sp>
    </p:spTree>
    <p:extLst>
      <p:ext uri="{BB962C8B-B14F-4D97-AF65-F5344CB8AC3E}">
        <p14:creationId xmlns:p14="http://schemas.microsoft.com/office/powerpoint/2010/main" val="1329816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6D737D"/>
                </a:solidFill>
                <a:effectLst/>
                <a:latin typeface="walsheim"/>
              </a:rPr>
              <a:t>The final type of join is a </a:t>
            </a:r>
            <a:r>
              <a:rPr lang="en-US" b="1" i="0" dirty="0">
                <a:solidFill>
                  <a:srgbClr val="6D737D"/>
                </a:solidFill>
                <a:effectLst/>
                <a:latin typeface="walsheim"/>
              </a:rPr>
              <a:t>full outer join</a:t>
            </a:r>
            <a:r>
              <a:rPr lang="en-US" b="0" i="0" dirty="0">
                <a:solidFill>
                  <a:srgbClr val="6D737D"/>
                </a:solidFill>
                <a:effectLst/>
                <a:latin typeface="walsheim"/>
              </a:rPr>
              <a:t>, which will keep all the values, regardless of whether or not they exist in both </a:t>
            </a:r>
            <a:r>
              <a:rPr lang="en-US" b="0" i="0" dirty="0" err="1">
                <a:solidFill>
                  <a:srgbClr val="6D737D"/>
                </a:solidFill>
                <a:effectLst/>
                <a:latin typeface="walsheim"/>
              </a:rPr>
              <a:t>dataframes</a:t>
            </a:r>
            <a:r>
              <a:rPr lang="en-US" b="0" i="0" dirty="0">
                <a:solidFill>
                  <a:srgbClr val="6D737D"/>
                </a:solidFill>
                <a:effectLst/>
                <a:latin typeface="walsheim"/>
              </a:rPr>
              <a:t>. For instance, say we queried for stations with </a:t>
            </a:r>
            <a:r>
              <a:rPr lang="en-US" dirty="0"/>
              <a:t>US1NY</a:t>
            </a:r>
            <a:r>
              <a:rPr lang="en-US" b="0" i="0" dirty="0">
                <a:solidFill>
                  <a:srgbClr val="6D737D"/>
                </a:solidFill>
                <a:effectLst/>
                <a:latin typeface="walsheim"/>
              </a:rPr>
              <a:t> in their station ID because we believed that stations measuring NYC weather would have to be labeled as such. This means that an inner join would result in losing observations from the stations in Connecticut and New Jersey, while a left/right join would result in either lost station information or lost weather data.</a:t>
            </a:r>
            <a:r>
              <a:rPr lang="en-US" sz="1100" dirty="0"/>
              <a:t> The outer join will preserve all the data. </a:t>
            </a:r>
          </a:p>
          <a:p>
            <a:pPr algn="l"/>
            <a:endParaRPr dirty="0">
              <a:uFillTx/>
            </a:endParaRPr>
          </a:p>
        </p:txBody>
      </p:sp>
    </p:spTree>
    <p:extLst>
      <p:ext uri="{BB962C8B-B14F-4D97-AF65-F5344CB8AC3E}">
        <p14:creationId xmlns:p14="http://schemas.microsoft.com/office/powerpoint/2010/main" val="3610372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Indices </a:t>
            </a:r>
            <a:r>
              <a:rPr lang="en-US" b="1" i="0" dirty="0">
                <a:solidFill>
                  <a:srgbClr val="6D737D"/>
                </a:solidFill>
                <a:effectLst/>
                <a:latin typeface="walsheim"/>
              </a:rPr>
              <a:t>23634</a:t>
            </a:r>
            <a:r>
              <a:rPr lang="en-US" b="0" i="0" dirty="0">
                <a:solidFill>
                  <a:srgbClr val="6D737D"/>
                </a:solidFill>
                <a:effectLst/>
                <a:latin typeface="walsheim"/>
              </a:rPr>
              <a:t> and </a:t>
            </a:r>
            <a:r>
              <a:rPr lang="en-US" b="1" i="0" dirty="0">
                <a:solidFill>
                  <a:srgbClr val="6D737D"/>
                </a:solidFill>
                <a:effectLst/>
                <a:latin typeface="walsheim"/>
              </a:rPr>
              <a:t>25742</a:t>
            </a:r>
            <a:r>
              <a:rPr lang="en-US" b="0" i="0" dirty="0">
                <a:solidFill>
                  <a:srgbClr val="6D737D"/>
                </a:solidFill>
                <a:effectLst/>
                <a:latin typeface="walsheim"/>
              </a:rPr>
              <a:t> come from stations located in New York, and the match gives us information about the station. Indices </a:t>
            </a:r>
            <a:r>
              <a:rPr lang="en-US" b="1" i="0" dirty="0">
                <a:solidFill>
                  <a:srgbClr val="6D737D"/>
                </a:solidFill>
                <a:effectLst/>
                <a:latin typeface="walsheim"/>
              </a:rPr>
              <a:t>60645</a:t>
            </a:r>
            <a:r>
              <a:rPr lang="en-US" b="0" i="0" dirty="0">
                <a:solidFill>
                  <a:srgbClr val="6D737D"/>
                </a:solidFill>
                <a:effectLst/>
                <a:latin typeface="walsheim"/>
              </a:rPr>
              <a:t> and </a:t>
            </a:r>
            <a:r>
              <a:rPr lang="en-US" b="1" i="0" dirty="0">
                <a:solidFill>
                  <a:srgbClr val="6D737D"/>
                </a:solidFill>
                <a:effectLst/>
                <a:latin typeface="walsheim"/>
              </a:rPr>
              <a:t>70764</a:t>
            </a:r>
            <a:r>
              <a:rPr lang="en-US" b="0" i="0" dirty="0">
                <a:solidFill>
                  <a:srgbClr val="6D737D"/>
                </a:solidFill>
                <a:effectLst/>
                <a:latin typeface="walsheim"/>
              </a:rPr>
              <a:t> are for stations that don't have </a:t>
            </a:r>
            <a:r>
              <a:rPr lang="en-US" dirty="0"/>
              <a:t>US1NY</a:t>
            </a:r>
            <a:r>
              <a:rPr lang="en-US" b="0" i="0" dirty="0">
                <a:solidFill>
                  <a:srgbClr val="6D737D"/>
                </a:solidFill>
                <a:effectLst/>
                <a:latin typeface="walsheim"/>
              </a:rPr>
              <a:t> in their station ID, causing nulls for the station information columns. The bottom two rows are stations in New York that aren't providing weather observations for NYC. </a:t>
            </a:r>
            <a:endParaRPr dirty="0">
              <a:uFillTx/>
            </a:endParaRPr>
          </a:p>
        </p:txBody>
      </p:sp>
    </p:spTree>
    <p:extLst>
      <p:ext uri="{BB962C8B-B14F-4D97-AF65-F5344CB8AC3E}">
        <p14:creationId xmlns:p14="http://schemas.microsoft.com/office/powerpoint/2010/main" val="2162472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dirty="0">
              <a:uFillTx/>
            </a:endParaRPr>
          </a:p>
        </p:txBody>
      </p:sp>
    </p:spTree>
    <p:extLst>
      <p:ext uri="{BB962C8B-B14F-4D97-AF65-F5344CB8AC3E}">
        <p14:creationId xmlns:p14="http://schemas.microsoft.com/office/powerpoint/2010/main" val="7768501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Joining </a:t>
            </a:r>
            <a:r>
              <a:rPr lang="en-US" b="0" i="0" dirty="0" err="1">
                <a:solidFill>
                  <a:srgbClr val="6D737D"/>
                </a:solidFill>
                <a:effectLst/>
                <a:latin typeface="walsheim"/>
              </a:rPr>
              <a:t>dataframes</a:t>
            </a:r>
            <a:r>
              <a:rPr lang="en-US" b="0" i="0" dirty="0">
                <a:solidFill>
                  <a:srgbClr val="6D737D"/>
                </a:solidFill>
                <a:effectLst/>
                <a:latin typeface="walsheim"/>
              </a:rPr>
              <a:t> makes working with the dirty data in </a:t>
            </a:r>
            <a:r>
              <a:rPr lang="en-US" b="0" i="1" u="none" strike="noStrike" dirty="0">
                <a:solidFill>
                  <a:srgbClr val="4AC5E3"/>
                </a:solidFill>
                <a:effectLst/>
                <a:latin typeface="walsheim"/>
                <a:hlinkClick r:id="rId3"/>
              </a:rPr>
              <a:t>lesson 3</a:t>
            </a:r>
            <a:r>
              <a:rPr lang="en-US" b="0" i="0" dirty="0">
                <a:solidFill>
                  <a:srgbClr val="6D737D"/>
                </a:solidFill>
                <a:effectLst/>
                <a:latin typeface="walsheim"/>
              </a:rPr>
              <a:t>, </a:t>
            </a:r>
            <a:r>
              <a:rPr lang="en-US" b="0" i="1" dirty="0">
                <a:solidFill>
                  <a:srgbClr val="6D737D"/>
                </a:solidFill>
                <a:effectLst/>
                <a:latin typeface="walsheim"/>
              </a:rPr>
              <a:t>Data Wrangling with Pandas</a:t>
            </a:r>
            <a:r>
              <a:rPr lang="en-US" b="0" i="0" dirty="0">
                <a:solidFill>
                  <a:srgbClr val="6D737D"/>
                </a:solidFill>
                <a:effectLst/>
                <a:latin typeface="walsheim"/>
              </a:rPr>
              <a:t>, easier. Remember, we had data from two distinct stations: one had a valid station ID and the other was </a:t>
            </a:r>
            <a:r>
              <a:rPr lang="en-US" dirty="0"/>
              <a:t>?</a:t>
            </a:r>
            <a:r>
              <a:rPr lang="en-US" b="0" i="0" dirty="0">
                <a:solidFill>
                  <a:srgbClr val="6D737D"/>
                </a:solidFill>
                <a:effectLst/>
                <a:latin typeface="walsheim"/>
              </a:rPr>
              <a:t>. The </a:t>
            </a:r>
            <a:r>
              <a:rPr lang="en-US" dirty="0"/>
              <a:t>?</a:t>
            </a:r>
            <a:r>
              <a:rPr lang="en-US" b="0" i="0" dirty="0">
                <a:solidFill>
                  <a:srgbClr val="6D737D"/>
                </a:solidFill>
                <a:effectLst/>
                <a:latin typeface="walsheim"/>
              </a:rPr>
              <a:t> station was the only one recording the water equivalent of snow (</a:t>
            </a:r>
            <a:r>
              <a:rPr lang="en-US" dirty="0"/>
              <a:t>WESF</a:t>
            </a:r>
            <a:r>
              <a:rPr lang="en-US" b="0" i="0" dirty="0">
                <a:solidFill>
                  <a:srgbClr val="6D737D"/>
                </a:solidFill>
                <a:effectLst/>
                <a:latin typeface="walsheim"/>
              </a:rPr>
              <a:t>). Now that we know about joining </a:t>
            </a:r>
            <a:r>
              <a:rPr lang="en-US" b="0" i="0" dirty="0" err="1">
                <a:solidFill>
                  <a:srgbClr val="6D737D"/>
                </a:solidFill>
                <a:effectLst/>
                <a:latin typeface="walsheim"/>
              </a:rPr>
              <a:t>dataframes</a:t>
            </a:r>
            <a:r>
              <a:rPr lang="en-US" b="0" i="0" dirty="0">
                <a:solidFill>
                  <a:srgbClr val="6D737D"/>
                </a:solidFill>
                <a:effectLst/>
                <a:latin typeface="walsheim"/>
              </a:rPr>
              <a:t>, we can join the data from the valid station ID to the data from the </a:t>
            </a:r>
            <a:r>
              <a:rPr lang="en-US" dirty="0"/>
              <a:t>?</a:t>
            </a:r>
            <a:r>
              <a:rPr lang="en-US" b="0" i="0" dirty="0">
                <a:solidFill>
                  <a:srgbClr val="6D737D"/>
                </a:solidFill>
                <a:effectLst/>
                <a:latin typeface="walsheim"/>
              </a:rPr>
              <a:t> station that we are missing by date. First, we will need to read in the CSV file, setting the </a:t>
            </a:r>
            <a:r>
              <a:rPr lang="en-US" dirty="0"/>
              <a:t>date</a:t>
            </a:r>
            <a:r>
              <a:rPr lang="en-US" b="0" i="0" dirty="0">
                <a:solidFill>
                  <a:srgbClr val="6D737D"/>
                </a:solidFill>
                <a:effectLst/>
                <a:latin typeface="walsheim"/>
              </a:rPr>
              <a:t> column as the index. </a:t>
            </a:r>
            <a:endParaRPr dirty="0">
              <a:uFillTx/>
            </a:endParaRPr>
          </a:p>
        </p:txBody>
      </p:sp>
    </p:spTree>
    <p:extLst>
      <p:ext uri="{BB962C8B-B14F-4D97-AF65-F5344CB8AC3E}">
        <p14:creationId xmlns:p14="http://schemas.microsoft.com/office/powerpoint/2010/main" val="864024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dirty="0">
              <a:uFillTx/>
            </a:endParaRPr>
          </a:p>
        </p:txBody>
      </p:sp>
    </p:spTree>
    <p:extLst>
      <p:ext uri="{BB962C8B-B14F-4D97-AF65-F5344CB8AC3E}">
        <p14:creationId xmlns:p14="http://schemas.microsoft.com/office/powerpoint/2010/main" val="1983418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dirty="0">
              <a:uFillTx/>
            </a:endParaRPr>
          </a:p>
        </p:txBody>
      </p:sp>
    </p:spTree>
    <p:extLst>
      <p:ext uri="{BB962C8B-B14F-4D97-AF65-F5344CB8AC3E}">
        <p14:creationId xmlns:p14="http://schemas.microsoft.com/office/powerpoint/2010/main" val="331635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This time, the column we want to join on (the date) is actually the index, so we will pass in </a:t>
            </a:r>
            <a:r>
              <a:rPr lang="en-US" dirty="0" err="1"/>
              <a:t>left_index</a:t>
            </a:r>
            <a:r>
              <a:rPr lang="en-US" b="0" i="0" dirty="0">
                <a:solidFill>
                  <a:srgbClr val="6D737D"/>
                </a:solidFill>
                <a:effectLst/>
                <a:latin typeface="walsheim"/>
              </a:rPr>
              <a:t> to indicate that the column to use from the left </a:t>
            </a:r>
            <a:r>
              <a:rPr lang="en-US" b="0" i="0" dirty="0" err="1">
                <a:solidFill>
                  <a:srgbClr val="6D737D"/>
                </a:solidFill>
                <a:effectLst/>
                <a:latin typeface="walsheim"/>
              </a:rPr>
              <a:t>dataframe</a:t>
            </a:r>
            <a:r>
              <a:rPr lang="en-US" b="0" i="0" dirty="0">
                <a:solidFill>
                  <a:srgbClr val="6D737D"/>
                </a:solidFill>
                <a:effectLst/>
                <a:latin typeface="walsheim"/>
              </a:rPr>
              <a:t> is the index, and then </a:t>
            </a:r>
            <a:r>
              <a:rPr lang="en-US" dirty="0" err="1"/>
              <a:t>right_index</a:t>
            </a:r>
            <a:r>
              <a:rPr lang="en-US" b="0" i="0" dirty="0">
                <a:solidFill>
                  <a:srgbClr val="6D737D"/>
                </a:solidFill>
                <a:effectLst/>
                <a:latin typeface="walsheim"/>
              </a:rPr>
              <a:t> to indicate the same for the right </a:t>
            </a:r>
            <a:r>
              <a:rPr lang="en-US" b="0" i="0" dirty="0" err="1">
                <a:solidFill>
                  <a:srgbClr val="6D737D"/>
                </a:solidFill>
                <a:effectLst/>
                <a:latin typeface="walsheim"/>
              </a:rPr>
              <a:t>dataframe</a:t>
            </a:r>
            <a:r>
              <a:rPr lang="en-US" b="0" i="0" dirty="0">
                <a:solidFill>
                  <a:srgbClr val="6D737D"/>
                </a:solidFill>
                <a:effectLst/>
                <a:latin typeface="walsheim"/>
              </a:rPr>
              <a:t>. </a:t>
            </a:r>
            <a:endParaRPr dirty="0">
              <a:uFillTx/>
            </a:endParaRPr>
          </a:p>
        </p:txBody>
      </p:sp>
    </p:spTree>
    <p:extLst>
      <p:ext uri="{BB962C8B-B14F-4D97-AF65-F5344CB8AC3E}">
        <p14:creationId xmlns:p14="http://schemas.microsoft.com/office/powerpoint/2010/main" val="641936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For all the columns that the </a:t>
            </a:r>
            <a:r>
              <a:rPr lang="en-US" b="0" i="0" dirty="0" err="1">
                <a:solidFill>
                  <a:srgbClr val="6D737D"/>
                </a:solidFill>
                <a:effectLst/>
                <a:latin typeface="walsheim"/>
              </a:rPr>
              <a:t>dataframes</a:t>
            </a:r>
            <a:r>
              <a:rPr lang="en-US" b="0" i="0" dirty="0">
                <a:solidFill>
                  <a:srgbClr val="6D737D"/>
                </a:solidFill>
                <a:effectLst/>
                <a:latin typeface="walsheim"/>
              </a:rPr>
              <a:t> had in common, but weren't part of the join, we have two versions now.</a:t>
            </a:r>
            <a:endParaRPr dirty="0">
              <a:uFillTx/>
            </a:endParaRPr>
          </a:p>
        </p:txBody>
      </p:sp>
    </p:spTree>
    <p:extLst>
      <p:ext uri="{BB962C8B-B14F-4D97-AF65-F5344CB8AC3E}">
        <p14:creationId xmlns:p14="http://schemas.microsoft.com/office/powerpoint/2010/main" val="249237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DataFrame objects are analogous to tables in a database: each has a name we refer to it by, is composed of rows, and contains columns of specific data types. Consequently, pandas allows us to carry out database-style operations on them. Traditionally, databases support a minimum of four operations, called </a:t>
            </a:r>
            <a:r>
              <a:rPr lang="en-US" b="1" i="0" dirty="0">
                <a:solidFill>
                  <a:srgbClr val="6D737D"/>
                </a:solidFill>
                <a:effectLst/>
                <a:latin typeface="walsheim"/>
              </a:rPr>
              <a:t>CRUD</a:t>
            </a:r>
            <a:r>
              <a:rPr lang="en-US" b="0" i="0" dirty="0">
                <a:solidFill>
                  <a:srgbClr val="6D737D"/>
                </a:solidFill>
                <a:effectLst/>
                <a:latin typeface="walsheim"/>
              </a:rPr>
              <a:t>: </a:t>
            </a:r>
            <a:r>
              <a:rPr lang="en-US" b="1" i="0" dirty="0">
                <a:solidFill>
                  <a:srgbClr val="6D737D"/>
                </a:solidFill>
                <a:effectLst/>
                <a:latin typeface="walsheim"/>
              </a:rPr>
              <a:t>C</a:t>
            </a:r>
            <a:r>
              <a:rPr lang="en-US" b="0" i="0" dirty="0">
                <a:solidFill>
                  <a:srgbClr val="6D737D"/>
                </a:solidFill>
                <a:effectLst/>
                <a:latin typeface="walsheim"/>
              </a:rPr>
              <a:t>reate, </a:t>
            </a:r>
            <a:r>
              <a:rPr lang="en-US" b="1" i="0" dirty="0">
                <a:solidFill>
                  <a:srgbClr val="6D737D"/>
                </a:solidFill>
                <a:effectLst/>
                <a:latin typeface="walsheim"/>
              </a:rPr>
              <a:t>R</a:t>
            </a:r>
            <a:r>
              <a:rPr lang="en-US" b="0" i="0" dirty="0">
                <a:solidFill>
                  <a:srgbClr val="6D737D"/>
                </a:solidFill>
                <a:effectLst/>
                <a:latin typeface="walsheim"/>
              </a:rPr>
              <a:t>ead, </a:t>
            </a:r>
            <a:r>
              <a:rPr lang="en-US" b="1" i="0" dirty="0">
                <a:solidFill>
                  <a:srgbClr val="6D737D"/>
                </a:solidFill>
                <a:effectLst/>
                <a:latin typeface="walsheim"/>
              </a:rPr>
              <a:t>U</a:t>
            </a:r>
            <a:r>
              <a:rPr lang="en-US" b="0" i="0" dirty="0">
                <a:solidFill>
                  <a:srgbClr val="6D737D"/>
                </a:solidFill>
                <a:effectLst/>
                <a:latin typeface="walsheim"/>
              </a:rPr>
              <a:t>pdate, and </a:t>
            </a:r>
            <a:r>
              <a:rPr lang="en-US" b="1" i="0" dirty="0">
                <a:solidFill>
                  <a:srgbClr val="6D737D"/>
                </a:solidFill>
                <a:effectLst/>
                <a:latin typeface="walsheim"/>
              </a:rPr>
              <a:t>D</a:t>
            </a:r>
            <a:r>
              <a:rPr lang="en-US" b="0" i="0" dirty="0">
                <a:solidFill>
                  <a:srgbClr val="6D737D"/>
                </a:solidFill>
                <a:effectLst/>
                <a:latin typeface="walsheim"/>
              </a:rPr>
              <a:t>elete.</a:t>
            </a:r>
          </a:p>
          <a:p>
            <a:pPr algn="l"/>
            <a:r>
              <a:rPr lang="en-US" b="0" i="0" dirty="0">
                <a:solidFill>
                  <a:srgbClr val="6D737D"/>
                </a:solidFill>
                <a:effectLst/>
                <a:latin typeface="walsheim"/>
              </a:rPr>
              <a:t>A database query language—most commonly </a:t>
            </a:r>
            <a:r>
              <a:rPr lang="en-US" b="1" i="0" dirty="0">
                <a:solidFill>
                  <a:srgbClr val="6D737D"/>
                </a:solidFill>
                <a:effectLst/>
                <a:latin typeface="walsheim"/>
              </a:rPr>
              <a:t>SQL</a:t>
            </a:r>
            <a:r>
              <a:rPr lang="en-US" b="0" i="0" dirty="0">
                <a:solidFill>
                  <a:srgbClr val="6D737D"/>
                </a:solidFill>
                <a:effectLst/>
                <a:latin typeface="walsheim"/>
              </a:rPr>
              <a:t> (pronounced </a:t>
            </a:r>
            <a:r>
              <a:rPr lang="en-US" b="0" i="1" dirty="0">
                <a:solidFill>
                  <a:srgbClr val="6D737D"/>
                </a:solidFill>
                <a:effectLst/>
                <a:latin typeface="walsheim"/>
              </a:rPr>
              <a:t>sequel</a:t>
            </a:r>
            <a:r>
              <a:rPr lang="en-US" b="0" i="0" dirty="0">
                <a:solidFill>
                  <a:srgbClr val="6D737D"/>
                </a:solidFill>
                <a:effectLst/>
                <a:latin typeface="walsheim"/>
              </a:rPr>
              <a:t> or </a:t>
            </a:r>
            <a:r>
              <a:rPr lang="en-US" b="0" i="1" dirty="0">
                <a:solidFill>
                  <a:srgbClr val="6D737D"/>
                </a:solidFill>
                <a:effectLst/>
                <a:latin typeface="walsheim"/>
              </a:rPr>
              <a:t>S-Q-L</a:t>
            </a:r>
            <a:r>
              <a:rPr lang="en-US" b="0" i="0" dirty="0">
                <a:solidFill>
                  <a:srgbClr val="6D737D"/>
                </a:solidFill>
                <a:effectLst/>
                <a:latin typeface="walsheim"/>
              </a:rPr>
              <a:t>), which stands for </a:t>
            </a:r>
            <a:r>
              <a:rPr lang="en-US" b="1" i="0" dirty="0">
                <a:solidFill>
                  <a:srgbClr val="6D737D"/>
                </a:solidFill>
                <a:effectLst/>
                <a:latin typeface="walsheim"/>
              </a:rPr>
              <a:t>Structured Query Language</a:t>
            </a:r>
            <a:r>
              <a:rPr lang="en-US" b="0" i="0" dirty="0">
                <a:solidFill>
                  <a:srgbClr val="6D737D"/>
                </a:solidFill>
                <a:effectLst/>
                <a:latin typeface="walsheim"/>
              </a:rPr>
              <a:t>—is used to ask the database to perform these operations. Knowledge of SQL is not required for this course; however, we will look at the SQL equivalent for the pandas operations that will be discussed in this section since it may aid the understanding of those familiar with SQL. Many data professionals have some familiarity with basic SQL, so consult the </a:t>
            </a:r>
            <a:r>
              <a:rPr lang="en-US" b="0" i="1" dirty="0">
                <a:solidFill>
                  <a:srgbClr val="6D737D"/>
                </a:solidFill>
                <a:effectLst/>
                <a:latin typeface="walsheim"/>
              </a:rPr>
              <a:t>Further reading</a:t>
            </a:r>
            <a:r>
              <a:rPr lang="en-US" b="0" i="0" dirty="0">
                <a:solidFill>
                  <a:srgbClr val="6D737D"/>
                </a:solidFill>
                <a:effectLst/>
                <a:latin typeface="walsheim"/>
              </a:rPr>
              <a:t> section for resources that provide a more formal introduction.</a:t>
            </a:r>
          </a:p>
          <a:p>
            <a:pPr marL="158750" indent="0">
              <a:buNone/>
            </a:pPr>
            <a:endParaRPr dirty="0">
              <a:uFillTx/>
            </a:endParaRPr>
          </a:p>
        </p:txBody>
      </p:sp>
    </p:spTree>
    <p:extLst>
      <p:ext uri="{BB962C8B-B14F-4D97-AF65-F5344CB8AC3E}">
        <p14:creationId xmlns:p14="http://schemas.microsoft.com/office/powerpoint/2010/main" val="1458544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dirty="0">
              <a:uFillTx/>
            </a:endParaRPr>
          </a:p>
        </p:txBody>
      </p:sp>
    </p:spTree>
    <p:extLst>
      <p:ext uri="{BB962C8B-B14F-4D97-AF65-F5344CB8AC3E}">
        <p14:creationId xmlns:p14="http://schemas.microsoft.com/office/powerpoint/2010/main" val="3668022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sz="1100" dirty="0"/>
              <a:t>Since we specified an empty string for the left suffix, the columns coming from the left </a:t>
            </a:r>
            <a:r>
              <a:rPr lang="en-US" sz="1100" dirty="0" err="1"/>
              <a:t>dataframe</a:t>
            </a:r>
            <a:r>
              <a:rPr lang="en-US" sz="1100" dirty="0"/>
              <a:t> have their original names. </a:t>
            </a:r>
            <a:endParaRPr dirty="0">
              <a:uFillTx/>
            </a:endParaRPr>
          </a:p>
        </p:txBody>
      </p:sp>
    </p:spTree>
    <p:extLst>
      <p:ext uri="{BB962C8B-B14F-4D97-AF65-F5344CB8AC3E}">
        <p14:creationId xmlns:p14="http://schemas.microsoft.com/office/powerpoint/2010/main" val="18916927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When we are joining on the index, an easier way to do this is to use the </a:t>
            </a:r>
            <a:r>
              <a:rPr lang="en-US" dirty="0"/>
              <a:t>join()</a:t>
            </a:r>
            <a:r>
              <a:rPr lang="en-US" b="0" i="0" dirty="0">
                <a:solidFill>
                  <a:srgbClr val="6D737D"/>
                </a:solidFill>
                <a:effectLst/>
                <a:latin typeface="walsheim"/>
              </a:rPr>
              <a:t> method instead of </a:t>
            </a:r>
            <a:r>
              <a:rPr lang="en-US" dirty="0"/>
              <a:t>merge()</a:t>
            </a:r>
            <a:r>
              <a:rPr lang="en-US" b="0" i="0" dirty="0">
                <a:solidFill>
                  <a:srgbClr val="6D737D"/>
                </a:solidFill>
                <a:effectLst/>
                <a:latin typeface="walsheim"/>
              </a:rPr>
              <a:t>. It also defaults to an inner join, but this behavior can be changed with the </a:t>
            </a:r>
            <a:r>
              <a:rPr lang="en-US" dirty="0"/>
              <a:t>how</a:t>
            </a:r>
            <a:r>
              <a:rPr lang="en-US" b="0" i="0" dirty="0">
                <a:solidFill>
                  <a:srgbClr val="6D737D"/>
                </a:solidFill>
                <a:effectLst/>
                <a:latin typeface="walsheim"/>
              </a:rPr>
              <a:t> parameter, just like with </a:t>
            </a:r>
            <a:r>
              <a:rPr lang="en-US" dirty="0"/>
              <a:t>merge()</a:t>
            </a:r>
            <a:r>
              <a:rPr lang="en-US" b="0" i="0" dirty="0">
                <a:solidFill>
                  <a:srgbClr val="6D737D"/>
                </a:solidFill>
                <a:effectLst/>
                <a:latin typeface="walsheim"/>
              </a:rPr>
              <a:t>. The </a:t>
            </a:r>
            <a:r>
              <a:rPr lang="en-US" dirty="0"/>
              <a:t>join()</a:t>
            </a:r>
            <a:r>
              <a:rPr lang="en-US" b="0" i="0" dirty="0">
                <a:solidFill>
                  <a:srgbClr val="6D737D"/>
                </a:solidFill>
                <a:effectLst/>
                <a:latin typeface="walsheim"/>
              </a:rPr>
              <a:t> method will always use the index of the left </a:t>
            </a:r>
            <a:r>
              <a:rPr lang="en-US" b="0" i="0" dirty="0" err="1">
                <a:solidFill>
                  <a:srgbClr val="6D737D"/>
                </a:solidFill>
                <a:effectLst/>
                <a:latin typeface="walsheim"/>
              </a:rPr>
              <a:t>dataframe</a:t>
            </a:r>
            <a:r>
              <a:rPr lang="en-US" b="0" i="0" dirty="0">
                <a:solidFill>
                  <a:srgbClr val="6D737D"/>
                </a:solidFill>
                <a:effectLst/>
                <a:latin typeface="walsheim"/>
              </a:rPr>
              <a:t> to join, but it can use a column in the right </a:t>
            </a:r>
            <a:r>
              <a:rPr lang="en-US" b="0" i="0" dirty="0" err="1">
                <a:solidFill>
                  <a:srgbClr val="6D737D"/>
                </a:solidFill>
                <a:effectLst/>
                <a:latin typeface="walsheim"/>
              </a:rPr>
              <a:t>dataframe</a:t>
            </a:r>
            <a:r>
              <a:rPr lang="en-US" b="0" i="0" dirty="0">
                <a:solidFill>
                  <a:srgbClr val="6D737D"/>
                </a:solidFill>
                <a:effectLst/>
                <a:latin typeface="walsheim"/>
              </a:rPr>
              <a:t> if its name is passed to the </a:t>
            </a:r>
            <a:r>
              <a:rPr lang="en-US" dirty="0"/>
              <a:t>on</a:t>
            </a:r>
            <a:r>
              <a:rPr lang="en-US" b="0" i="0" dirty="0">
                <a:solidFill>
                  <a:srgbClr val="6D737D"/>
                </a:solidFill>
                <a:effectLst/>
                <a:latin typeface="walsheim"/>
              </a:rPr>
              <a:t> parameter. Note that suffixes are now specified using </a:t>
            </a:r>
            <a:r>
              <a:rPr lang="en-US" dirty="0" err="1"/>
              <a:t>lsuffix</a:t>
            </a:r>
            <a:r>
              <a:rPr lang="en-US" b="0" i="0" dirty="0">
                <a:solidFill>
                  <a:srgbClr val="6D737D"/>
                </a:solidFill>
                <a:effectLst/>
                <a:latin typeface="walsheim"/>
              </a:rPr>
              <a:t> for the left </a:t>
            </a:r>
            <a:r>
              <a:rPr lang="en-US" b="0" i="0" dirty="0" err="1">
                <a:solidFill>
                  <a:srgbClr val="6D737D"/>
                </a:solidFill>
                <a:effectLst/>
                <a:latin typeface="walsheim"/>
              </a:rPr>
              <a:t>dataframe's</a:t>
            </a:r>
            <a:r>
              <a:rPr lang="en-US" b="0" i="0" dirty="0">
                <a:solidFill>
                  <a:srgbClr val="6D737D"/>
                </a:solidFill>
                <a:effectLst/>
                <a:latin typeface="walsheim"/>
              </a:rPr>
              <a:t> suffix and </a:t>
            </a:r>
            <a:r>
              <a:rPr lang="en-US" dirty="0" err="1"/>
              <a:t>rsuffix</a:t>
            </a:r>
            <a:r>
              <a:rPr lang="en-US" b="0" i="0" dirty="0">
                <a:solidFill>
                  <a:srgbClr val="6D737D"/>
                </a:solidFill>
                <a:effectLst/>
                <a:latin typeface="walsheim"/>
              </a:rPr>
              <a:t> for the right one.</a:t>
            </a:r>
            <a:endParaRPr dirty="0">
              <a:uFillTx/>
            </a:endParaRPr>
          </a:p>
        </p:txBody>
      </p:sp>
    </p:spTree>
    <p:extLst>
      <p:ext uri="{BB962C8B-B14F-4D97-AF65-F5344CB8AC3E}">
        <p14:creationId xmlns:p14="http://schemas.microsoft.com/office/powerpoint/2010/main" val="2220366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One important thing to keep in mind is that joins can be rather resource-intensive, so it is often beneficial to figure out what will happen to the rows before going through with it. If we don't already know what type of join we want, this can help give us an idea. We can use </a:t>
            </a:r>
            <a:r>
              <a:rPr lang="en-US" b="1" i="0" dirty="0">
                <a:solidFill>
                  <a:srgbClr val="6D737D"/>
                </a:solidFill>
                <a:effectLst/>
                <a:latin typeface="walsheim"/>
              </a:rPr>
              <a:t>set operations</a:t>
            </a:r>
            <a:r>
              <a:rPr lang="en-US" b="0" i="0" dirty="0">
                <a:solidFill>
                  <a:srgbClr val="6D737D"/>
                </a:solidFill>
                <a:effectLst/>
                <a:latin typeface="walsheim"/>
              </a:rPr>
              <a:t> on the index we plan to join on to figure this out.</a:t>
            </a:r>
            <a:endParaRPr dirty="0">
              <a:uFillTx/>
            </a:endParaRPr>
          </a:p>
        </p:txBody>
      </p:sp>
    </p:spTree>
    <p:extLst>
      <p:ext uri="{BB962C8B-B14F-4D97-AF65-F5344CB8AC3E}">
        <p14:creationId xmlns:p14="http://schemas.microsoft.com/office/powerpoint/2010/main" val="2611066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Important note</a:t>
            </a:r>
          </a:p>
          <a:p>
            <a:pPr algn="l"/>
            <a:r>
              <a:rPr lang="en-US" b="0" i="0" dirty="0">
                <a:solidFill>
                  <a:srgbClr val="6D737D"/>
                </a:solidFill>
                <a:effectLst/>
                <a:latin typeface="walsheim"/>
              </a:rPr>
              <a:t>Note that set is also a Python type that's available in the standard library. A common use of sets is to remove duplicates from a list. More information on sets in Python can be found in the documentation at </a:t>
            </a:r>
            <a:r>
              <a:rPr lang="en-US" b="0" i="0" u="none" strike="noStrike" dirty="0">
                <a:solidFill>
                  <a:srgbClr val="4AC5E3"/>
                </a:solidFill>
                <a:effectLst/>
                <a:latin typeface="walsheim"/>
                <a:hlinkClick r:id="rId3"/>
              </a:rPr>
              <a:t>https://docs.python.org/3/library/stdtypes.html#set-types-set-frozenset</a:t>
            </a:r>
            <a:r>
              <a:rPr lang="en-US" b="0" i="0" dirty="0">
                <a:solidFill>
                  <a:srgbClr val="6D737D"/>
                </a:solidFill>
                <a:effectLst/>
                <a:latin typeface="walsheim"/>
              </a:rPr>
              <a:t>.</a:t>
            </a:r>
          </a:p>
          <a:p>
            <a:pPr algn="l"/>
            <a:endParaRPr dirty="0">
              <a:uFillTx/>
            </a:endParaRPr>
          </a:p>
        </p:txBody>
      </p:sp>
    </p:spTree>
    <p:extLst>
      <p:ext uri="{BB962C8B-B14F-4D97-AF65-F5344CB8AC3E}">
        <p14:creationId xmlns:p14="http://schemas.microsoft.com/office/powerpoint/2010/main" val="18906920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dirty="0">
              <a:uFillTx/>
            </a:endParaRPr>
          </a:p>
        </p:txBody>
      </p:sp>
    </p:spTree>
    <p:extLst>
      <p:ext uri="{BB962C8B-B14F-4D97-AF65-F5344CB8AC3E}">
        <p14:creationId xmlns:p14="http://schemas.microsoft.com/office/powerpoint/2010/main" val="1859340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As we saw when we ran the inner join, we only got station information for the stations with weather observations. This doesn't tell us what we lost, though; for this, we need to find the </a:t>
            </a:r>
            <a:r>
              <a:rPr lang="en-US" b="1" i="0" dirty="0">
                <a:solidFill>
                  <a:srgbClr val="6D737D"/>
                </a:solidFill>
                <a:effectLst/>
                <a:latin typeface="walsheim"/>
              </a:rPr>
              <a:t>set difference</a:t>
            </a:r>
            <a:r>
              <a:rPr lang="en-US" b="0" i="0" dirty="0">
                <a:solidFill>
                  <a:srgbClr val="6D737D"/>
                </a:solidFill>
                <a:effectLst/>
                <a:latin typeface="walsheim"/>
              </a:rPr>
              <a:t>, which will subtract the sets and give us the values of the first index that aren't in the second. </a:t>
            </a:r>
            <a:endParaRPr dirty="0">
              <a:uFillTx/>
            </a:endParaRPr>
          </a:p>
        </p:txBody>
      </p:sp>
    </p:spTree>
    <p:extLst>
      <p:ext uri="{BB962C8B-B14F-4D97-AF65-F5344CB8AC3E}">
        <p14:creationId xmlns:p14="http://schemas.microsoft.com/office/powerpoint/2010/main" val="686618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Note that this output also tells us how left and right joins will turn out. To avoid losing rows, we want to put the </a:t>
            </a:r>
            <a:r>
              <a:rPr lang="en-US" b="0" i="0" dirty="0" err="1">
                <a:solidFill>
                  <a:srgbClr val="6D737D"/>
                </a:solidFill>
                <a:effectLst/>
                <a:latin typeface="walsheim"/>
              </a:rPr>
              <a:t>station_info</a:t>
            </a:r>
            <a:r>
              <a:rPr lang="en-US" b="0" i="0" dirty="0">
                <a:solidFill>
                  <a:srgbClr val="6D737D"/>
                </a:solidFill>
                <a:effectLst/>
                <a:latin typeface="walsheim"/>
              </a:rPr>
              <a:t> </a:t>
            </a:r>
            <a:r>
              <a:rPr lang="en-US" b="0" i="0" dirty="0" err="1">
                <a:solidFill>
                  <a:srgbClr val="6D737D"/>
                </a:solidFill>
                <a:effectLst/>
                <a:latin typeface="walsheim"/>
              </a:rPr>
              <a:t>dataframe</a:t>
            </a:r>
            <a:r>
              <a:rPr lang="en-US" b="0" i="0" dirty="0">
                <a:solidFill>
                  <a:srgbClr val="6D737D"/>
                </a:solidFill>
                <a:effectLst/>
                <a:latin typeface="walsheim"/>
              </a:rPr>
              <a:t> on the same side as the join (on the left for a left join and on the right for a right join).</a:t>
            </a:r>
          </a:p>
          <a:p>
            <a:pPr algn="l"/>
            <a:r>
              <a:rPr lang="en-US" b="0" i="0" dirty="0">
                <a:solidFill>
                  <a:srgbClr val="6D737D"/>
                </a:solidFill>
                <a:effectLst/>
                <a:latin typeface="walsheim"/>
              </a:rPr>
              <a:t>Tip</a:t>
            </a:r>
          </a:p>
          <a:p>
            <a:pPr algn="l"/>
            <a:r>
              <a:rPr lang="en-US" b="0" i="0" dirty="0">
                <a:solidFill>
                  <a:srgbClr val="6D737D"/>
                </a:solidFill>
                <a:effectLst/>
                <a:latin typeface="walsheim"/>
              </a:rPr>
              <a:t>We can use the </a:t>
            </a:r>
            <a:r>
              <a:rPr lang="en-US" b="0" i="0" dirty="0" err="1">
                <a:solidFill>
                  <a:srgbClr val="6D737D"/>
                </a:solidFill>
                <a:effectLst/>
                <a:latin typeface="walsheim"/>
              </a:rPr>
              <a:t>symmetric_difference</a:t>
            </a:r>
            <a:r>
              <a:rPr lang="en-US" b="0" i="0" dirty="0">
                <a:solidFill>
                  <a:srgbClr val="6D737D"/>
                </a:solidFill>
                <a:effectLst/>
                <a:latin typeface="walsheim"/>
              </a:rPr>
              <a:t>() method on the indices of the </a:t>
            </a:r>
            <a:r>
              <a:rPr lang="en-US" b="0" i="0" dirty="0" err="1">
                <a:solidFill>
                  <a:srgbClr val="6D737D"/>
                </a:solidFill>
                <a:effectLst/>
                <a:latin typeface="walsheim"/>
              </a:rPr>
              <a:t>dataframes</a:t>
            </a:r>
            <a:r>
              <a:rPr lang="en-US" b="0" i="0" dirty="0">
                <a:solidFill>
                  <a:srgbClr val="6D737D"/>
                </a:solidFill>
                <a:effectLst/>
                <a:latin typeface="walsheim"/>
              </a:rPr>
              <a:t> involved in the join to see what will be lost from both sides: index_1.symmetric_difference(index_2). The result will be the values that are only in one of the indices. An example is in the notebook.</a:t>
            </a:r>
          </a:p>
          <a:p>
            <a:pPr algn="l"/>
            <a:r>
              <a:rPr lang="en-US" b="0" i="0" dirty="0">
                <a:solidFill>
                  <a:srgbClr val="6D737D"/>
                </a:solidFill>
                <a:effectLst/>
                <a:latin typeface="walsheim"/>
              </a:rPr>
              <a:t>Lastly, we can use the </a:t>
            </a:r>
            <a:r>
              <a:rPr lang="en-US" b="1" i="0" dirty="0">
                <a:solidFill>
                  <a:srgbClr val="6D737D"/>
                </a:solidFill>
                <a:effectLst/>
                <a:latin typeface="walsheim"/>
              </a:rPr>
              <a:t>union</a:t>
            </a:r>
            <a:r>
              <a:rPr lang="en-US" b="0" i="0" dirty="0">
                <a:solidFill>
                  <a:srgbClr val="6D737D"/>
                </a:solidFill>
                <a:effectLst/>
                <a:latin typeface="walsheim"/>
              </a:rPr>
              <a:t> to view all the values we will keep if we run a full outer join.</a:t>
            </a:r>
          </a:p>
          <a:p>
            <a:pPr algn="l"/>
            <a:endParaRPr dirty="0">
              <a:uFillTx/>
            </a:endParaRPr>
          </a:p>
        </p:txBody>
      </p:sp>
    </p:spTree>
    <p:extLst>
      <p:ext uri="{BB962C8B-B14F-4D97-AF65-F5344CB8AC3E}">
        <p14:creationId xmlns:p14="http://schemas.microsoft.com/office/powerpoint/2010/main" val="37723767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The </a:t>
            </a:r>
            <a:r>
              <a:rPr lang="en-US" b="0" i="1" dirty="0">
                <a:solidFill>
                  <a:srgbClr val="6D737D"/>
                </a:solidFill>
                <a:effectLst/>
                <a:latin typeface="walsheim"/>
              </a:rPr>
              <a:t>Further reading</a:t>
            </a:r>
            <a:r>
              <a:rPr lang="en-US" b="0" i="0" dirty="0">
                <a:solidFill>
                  <a:srgbClr val="6D737D"/>
                </a:solidFill>
                <a:effectLst/>
                <a:latin typeface="walsheim"/>
              </a:rPr>
              <a:t> section at the end of this lesson contains some resources on set operations and how </a:t>
            </a:r>
            <a:r>
              <a:rPr lang="en-US" dirty="0"/>
              <a:t>pandas</a:t>
            </a:r>
            <a:r>
              <a:rPr lang="en-US" b="0" i="0" dirty="0">
                <a:solidFill>
                  <a:srgbClr val="6D737D"/>
                </a:solidFill>
                <a:effectLst/>
                <a:latin typeface="walsheim"/>
              </a:rPr>
              <a:t> compares to SQL. For now, let's move on to data enrichment.</a:t>
            </a:r>
            <a:endParaRPr dirty="0">
              <a:uFillTx/>
            </a:endParaRPr>
          </a:p>
        </p:txBody>
      </p:sp>
    </p:spTree>
    <p:extLst>
      <p:ext uri="{BB962C8B-B14F-4D97-AF65-F5344CB8AC3E}">
        <p14:creationId xmlns:p14="http://schemas.microsoft.com/office/powerpoint/2010/main" val="7377763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Now that we've discussed how to query and merge </a:t>
            </a:r>
            <a:r>
              <a:rPr lang="en-US" dirty="0"/>
              <a:t>DataFrame</a:t>
            </a:r>
            <a:r>
              <a:rPr lang="en-US" b="0" i="0" dirty="0">
                <a:solidFill>
                  <a:srgbClr val="6D737D"/>
                </a:solidFill>
                <a:effectLst/>
                <a:latin typeface="walsheim"/>
              </a:rPr>
              <a:t> objects, let's learn how to perform complex operations on them to create and modify columns and rows. For this section, we will be working in the </a:t>
            </a:r>
            <a:r>
              <a:rPr lang="en-US" dirty="0"/>
              <a:t>2-dataframe_operations.ipynb</a:t>
            </a:r>
            <a:r>
              <a:rPr lang="en-US" b="0" i="0" dirty="0">
                <a:solidFill>
                  <a:srgbClr val="6D737D"/>
                </a:solidFill>
                <a:effectLst/>
                <a:latin typeface="walsheim"/>
              </a:rPr>
              <a:t> notebook using the weather data, along with Facebook stock's volume traded and opening, high, low, and closing prices daily for 2018. </a:t>
            </a: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r>
              <a:rPr lang="en-US" b="0" i="0" dirty="0">
                <a:solidFill>
                  <a:srgbClr val="6D737D"/>
                </a:solidFill>
                <a:effectLst/>
                <a:latin typeface="walsheim"/>
              </a:rPr>
              <a:t>We will begin by reviewing operations that summarize entire rows and columns before moving on to binning, applying functions across rows and columns, and window calculations, which summarize data along a certain number of observations at a time (such as moving averages).</a:t>
            </a:r>
            <a:endParaRPr dirty="0">
              <a:uFillTx/>
            </a:endParaRPr>
          </a:p>
        </p:txBody>
      </p:sp>
    </p:spTree>
    <p:extLst>
      <p:ext uri="{BB962C8B-B14F-4D97-AF65-F5344CB8AC3E}">
        <p14:creationId xmlns:p14="http://schemas.microsoft.com/office/powerpoint/2010/main" val="1225249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In </a:t>
            </a:r>
            <a:r>
              <a:rPr lang="en-US" b="0" i="1" dirty="0">
                <a:solidFill>
                  <a:srgbClr val="6D737D"/>
                </a:solidFill>
                <a:effectLst/>
                <a:latin typeface="walsheim"/>
              </a:rPr>
              <a:t>Working with Pandas DataFrames</a:t>
            </a:r>
            <a:r>
              <a:rPr lang="en-US" b="0" i="0" dirty="0">
                <a:solidFill>
                  <a:srgbClr val="6D737D"/>
                </a:solidFill>
                <a:effectLst/>
                <a:latin typeface="walsheim"/>
              </a:rPr>
              <a:t>, we covered how to create </a:t>
            </a:r>
            <a:r>
              <a:rPr lang="en-US" b="0" i="0" dirty="0" err="1">
                <a:solidFill>
                  <a:srgbClr val="6D737D"/>
                </a:solidFill>
                <a:effectLst/>
                <a:latin typeface="walsheim"/>
              </a:rPr>
              <a:t>dataframes</a:t>
            </a:r>
            <a:r>
              <a:rPr lang="en-US" b="0" i="0" dirty="0">
                <a:solidFill>
                  <a:srgbClr val="6D737D"/>
                </a:solidFill>
                <a:effectLst/>
                <a:latin typeface="walsheim"/>
              </a:rPr>
              <a:t>; this was the </a:t>
            </a:r>
            <a:r>
              <a:rPr lang="en-US" dirty="0"/>
              <a:t>pandas</a:t>
            </a:r>
            <a:r>
              <a:rPr lang="en-US" b="0" i="0" dirty="0">
                <a:solidFill>
                  <a:srgbClr val="6D737D"/>
                </a:solidFill>
                <a:effectLst/>
                <a:latin typeface="walsheim"/>
              </a:rPr>
              <a:t> equivalent of a </a:t>
            </a:r>
            <a:r>
              <a:rPr lang="en-US" dirty="0"/>
              <a:t>"CREATE TABLE ..."</a:t>
            </a:r>
            <a:r>
              <a:rPr lang="en-US" b="0" i="0" dirty="0">
                <a:solidFill>
                  <a:srgbClr val="6D737D"/>
                </a:solidFill>
                <a:effectLst/>
                <a:latin typeface="walsheim"/>
              </a:rPr>
              <a:t> SQL statement. When we discussed selection and filtering in </a:t>
            </a:r>
            <a:r>
              <a:rPr lang="en-US" b="0" i="1" u="none" strike="noStrike" dirty="0">
                <a:solidFill>
                  <a:srgbClr val="4AC5E3"/>
                </a:solidFill>
                <a:effectLst/>
                <a:latin typeface="walsheim"/>
                <a:hlinkClick r:id="rId3"/>
              </a:rPr>
              <a:t>lesson 2</a:t>
            </a:r>
            <a:r>
              <a:rPr lang="en-US" b="0" i="0" dirty="0">
                <a:solidFill>
                  <a:srgbClr val="6D737D"/>
                </a:solidFill>
                <a:effectLst/>
                <a:latin typeface="walsheim"/>
              </a:rPr>
              <a:t>, </a:t>
            </a:r>
            <a:r>
              <a:rPr lang="en-US" b="0" i="1" dirty="0">
                <a:solidFill>
                  <a:srgbClr val="6D737D"/>
                </a:solidFill>
                <a:effectLst/>
                <a:latin typeface="walsheim"/>
              </a:rPr>
              <a:t>Working with Pandas DataFrames</a:t>
            </a:r>
            <a:r>
              <a:rPr lang="en-US" b="0" i="0" dirty="0">
                <a:solidFill>
                  <a:srgbClr val="6D737D"/>
                </a:solidFill>
                <a:effectLst/>
                <a:latin typeface="walsheim"/>
              </a:rPr>
              <a:t>, and </a:t>
            </a:r>
            <a:r>
              <a:rPr lang="en-US" b="0" i="1" u="none" strike="noStrike" dirty="0">
                <a:solidFill>
                  <a:srgbClr val="4AC5E3"/>
                </a:solidFill>
                <a:effectLst/>
                <a:latin typeface="walsheim"/>
                <a:hlinkClick r:id="rId4"/>
              </a:rPr>
              <a:t>lesson 3</a:t>
            </a:r>
            <a:r>
              <a:rPr lang="en-US" b="0" i="0" dirty="0">
                <a:solidFill>
                  <a:srgbClr val="6D737D"/>
                </a:solidFill>
                <a:effectLst/>
                <a:latin typeface="walsheim"/>
              </a:rPr>
              <a:t>, </a:t>
            </a:r>
            <a:r>
              <a:rPr lang="en-US" b="0" i="1" dirty="0">
                <a:solidFill>
                  <a:srgbClr val="6D737D"/>
                </a:solidFill>
                <a:effectLst/>
                <a:latin typeface="walsheim"/>
              </a:rPr>
              <a:t>Data Wrangling with Pandas</a:t>
            </a:r>
            <a:r>
              <a:rPr lang="en-US" b="0" i="0" dirty="0">
                <a:solidFill>
                  <a:srgbClr val="6D737D"/>
                </a:solidFill>
                <a:effectLst/>
                <a:latin typeface="walsheim"/>
              </a:rPr>
              <a:t>, we were focusing on reading from </a:t>
            </a:r>
            <a:r>
              <a:rPr lang="en-US" b="0" i="0" dirty="0" err="1">
                <a:solidFill>
                  <a:srgbClr val="6D737D"/>
                </a:solidFill>
                <a:effectLst/>
                <a:latin typeface="walsheim"/>
              </a:rPr>
              <a:t>dataframes</a:t>
            </a:r>
            <a:r>
              <a:rPr lang="en-US" b="0" i="0" dirty="0">
                <a:solidFill>
                  <a:srgbClr val="6D737D"/>
                </a:solidFill>
                <a:effectLst/>
                <a:latin typeface="walsheim"/>
              </a:rPr>
              <a:t>, which equated to the </a:t>
            </a:r>
            <a:r>
              <a:rPr lang="en-US" dirty="0"/>
              <a:t>SELECT</a:t>
            </a:r>
            <a:r>
              <a:rPr lang="en-US" b="0" i="0" dirty="0">
                <a:solidFill>
                  <a:srgbClr val="6D737D"/>
                </a:solidFill>
                <a:effectLst/>
                <a:latin typeface="walsheim"/>
              </a:rPr>
              <a:t> (picking columns) and </a:t>
            </a:r>
            <a:r>
              <a:rPr lang="en-US" dirty="0"/>
              <a:t>WHERE</a:t>
            </a:r>
            <a:r>
              <a:rPr lang="en-US" b="0" i="0" dirty="0">
                <a:solidFill>
                  <a:srgbClr val="6D737D"/>
                </a:solidFill>
                <a:effectLst/>
                <a:latin typeface="walsheim"/>
              </a:rPr>
              <a:t> (filtering by Boolean criteria) SQL clauses. We carried out update (</a:t>
            </a:r>
            <a:r>
              <a:rPr lang="en-US" dirty="0"/>
              <a:t>UPDATE</a:t>
            </a:r>
            <a:r>
              <a:rPr lang="en-US" b="0" i="0" dirty="0">
                <a:solidFill>
                  <a:srgbClr val="6D737D"/>
                </a:solidFill>
                <a:effectLst/>
                <a:latin typeface="walsheim"/>
              </a:rPr>
              <a:t> in SQL) and delete (</a:t>
            </a:r>
            <a:r>
              <a:rPr lang="en-US" dirty="0"/>
              <a:t>DELETE FROM</a:t>
            </a:r>
            <a:r>
              <a:rPr lang="en-US" b="0" i="0" dirty="0">
                <a:solidFill>
                  <a:srgbClr val="6D737D"/>
                </a:solidFill>
                <a:effectLst/>
                <a:latin typeface="walsheim"/>
              </a:rPr>
              <a:t> in SQL) operations when we discussed working with missing data in </a:t>
            </a:r>
            <a:r>
              <a:rPr lang="en-US" b="0" i="1" u="none" strike="noStrike" dirty="0">
                <a:solidFill>
                  <a:srgbClr val="4AC5E3"/>
                </a:solidFill>
                <a:effectLst/>
                <a:latin typeface="walsheim"/>
                <a:hlinkClick r:id="rId4"/>
              </a:rPr>
              <a:t>lesson 3</a:t>
            </a:r>
            <a:r>
              <a:rPr lang="en-US" b="0" i="0" dirty="0">
                <a:solidFill>
                  <a:srgbClr val="6D737D"/>
                </a:solidFill>
                <a:effectLst/>
                <a:latin typeface="walsheim"/>
              </a:rPr>
              <a:t>, </a:t>
            </a:r>
            <a:r>
              <a:rPr lang="en-US" b="0" i="1" dirty="0">
                <a:solidFill>
                  <a:srgbClr val="6D737D"/>
                </a:solidFill>
                <a:effectLst/>
                <a:latin typeface="walsheim"/>
              </a:rPr>
              <a:t>Data Wrangling with Pandas</a:t>
            </a:r>
            <a:r>
              <a:rPr lang="en-US" b="0" i="0" dirty="0">
                <a:solidFill>
                  <a:srgbClr val="6D737D"/>
                </a:solidFill>
                <a:effectLst/>
                <a:latin typeface="walsheim"/>
              </a:rPr>
              <a:t>. In addition to those basic CRUD operations, the concept of a </a:t>
            </a:r>
            <a:r>
              <a:rPr lang="en-US" b="1" i="0" dirty="0">
                <a:solidFill>
                  <a:srgbClr val="6D737D"/>
                </a:solidFill>
                <a:effectLst/>
                <a:latin typeface="walsheim"/>
              </a:rPr>
              <a:t>join</a:t>
            </a:r>
            <a:r>
              <a:rPr lang="en-US" b="0" i="0" dirty="0">
                <a:solidFill>
                  <a:srgbClr val="6D737D"/>
                </a:solidFill>
                <a:effectLst/>
                <a:latin typeface="walsheim"/>
              </a:rPr>
              <a:t> or </a:t>
            </a:r>
            <a:r>
              <a:rPr lang="en-US" b="1" i="0" dirty="0">
                <a:solidFill>
                  <a:srgbClr val="6D737D"/>
                </a:solidFill>
                <a:effectLst/>
                <a:latin typeface="walsheim"/>
              </a:rPr>
              <a:t>merge</a:t>
            </a:r>
            <a:r>
              <a:rPr lang="en-US" b="0" i="0" dirty="0">
                <a:solidFill>
                  <a:srgbClr val="6D737D"/>
                </a:solidFill>
                <a:effectLst/>
                <a:latin typeface="walsheim"/>
              </a:rPr>
              <a:t> of tables exists. We will discuss the </a:t>
            </a:r>
            <a:r>
              <a:rPr lang="en-US" dirty="0"/>
              <a:t>pandas</a:t>
            </a:r>
            <a:r>
              <a:rPr lang="en-US" b="0" i="0" dirty="0">
                <a:solidFill>
                  <a:srgbClr val="6D737D"/>
                </a:solidFill>
                <a:effectLst/>
                <a:latin typeface="walsheim"/>
              </a:rPr>
              <a:t> implementation in this section, along with the idea of querying a </a:t>
            </a:r>
            <a:r>
              <a:rPr lang="en-US" dirty="0"/>
              <a:t>DataFrame</a:t>
            </a:r>
            <a:r>
              <a:rPr lang="en-US" b="0" i="0" dirty="0">
                <a:solidFill>
                  <a:srgbClr val="6D737D"/>
                </a:solidFill>
                <a:effectLst/>
                <a:latin typeface="walsheim"/>
              </a:rPr>
              <a:t> object.</a:t>
            </a:r>
            <a:endParaRPr dirty="0">
              <a:uFillTx/>
            </a:endParaRPr>
          </a:p>
        </p:txBody>
      </p:sp>
    </p:spTree>
    <p:extLst>
      <p:ext uri="{BB962C8B-B14F-4D97-AF65-F5344CB8AC3E}">
        <p14:creationId xmlns:p14="http://schemas.microsoft.com/office/powerpoint/2010/main" val="2141273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Here, we will focus on summarizing the dataframe through aggregation, which will change the shape of our dataframe (often through row reduction). We also saw how easy it is to take advantage of vectorized NumPy functions on pandas data structures, especially to perform aggregations. This is what NumPy does best: it performs computationally efficient mathematical operations on numeric arrays.</a:t>
            </a:r>
          </a:p>
          <a:p>
            <a:pPr algn="l"/>
            <a:r>
              <a:rPr lang="en-US" b="0" i="0" dirty="0">
                <a:solidFill>
                  <a:srgbClr val="6D737D"/>
                </a:solidFill>
                <a:effectLst/>
                <a:latin typeface="walsheim"/>
              </a:rPr>
              <a:t>NumPy pairs well with aggregating </a:t>
            </a:r>
            <a:r>
              <a:rPr lang="en-US" b="0" i="0" dirty="0" err="1">
                <a:solidFill>
                  <a:srgbClr val="6D737D"/>
                </a:solidFill>
                <a:effectLst/>
                <a:latin typeface="walsheim"/>
              </a:rPr>
              <a:t>dataframes</a:t>
            </a:r>
            <a:r>
              <a:rPr lang="en-US" b="0" i="0" dirty="0">
                <a:solidFill>
                  <a:srgbClr val="6D737D"/>
                </a:solidFill>
                <a:effectLst/>
                <a:latin typeface="walsheim"/>
              </a:rPr>
              <a:t> since it gives us an easy way to summarize data with different pre-written functions; often, when aggregating, we just need the NumPy function, since most of what we would want to write ourselves has previously been built. We have already seen some NumPy functions commonly used for aggregations, such as </a:t>
            </a:r>
            <a:r>
              <a:rPr lang="en-US" b="0" i="0" dirty="0" err="1">
                <a:solidFill>
                  <a:srgbClr val="6D737D"/>
                </a:solidFill>
                <a:effectLst/>
                <a:latin typeface="walsheim"/>
              </a:rPr>
              <a:t>np.sum</a:t>
            </a:r>
            <a:r>
              <a:rPr lang="en-US" b="0" i="0" dirty="0">
                <a:solidFill>
                  <a:srgbClr val="6D737D"/>
                </a:solidFill>
                <a:effectLst/>
                <a:latin typeface="walsheim"/>
              </a:rPr>
              <a:t>(), </a:t>
            </a:r>
            <a:r>
              <a:rPr lang="en-US" b="0" i="0" dirty="0" err="1">
                <a:solidFill>
                  <a:srgbClr val="6D737D"/>
                </a:solidFill>
                <a:effectLst/>
                <a:latin typeface="walsheim"/>
              </a:rPr>
              <a:t>np.mean</a:t>
            </a:r>
            <a:r>
              <a:rPr lang="en-US" b="0" i="0" dirty="0">
                <a:solidFill>
                  <a:srgbClr val="6D737D"/>
                </a:solidFill>
                <a:effectLst/>
                <a:latin typeface="walsheim"/>
              </a:rPr>
              <a:t>(), </a:t>
            </a:r>
            <a:r>
              <a:rPr lang="en-US" b="0" i="0" dirty="0" err="1">
                <a:solidFill>
                  <a:srgbClr val="6D737D"/>
                </a:solidFill>
                <a:effectLst/>
                <a:latin typeface="walsheim"/>
              </a:rPr>
              <a:t>np.min</a:t>
            </a:r>
            <a:r>
              <a:rPr lang="en-US" b="0" i="0" dirty="0">
                <a:solidFill>
                  <a:srgbClr val="6D737D"/>
                </a:solidFill>
                <a:effectLst/>
                <a:latin typeface="walsheim"/>
              </a:rPr>
              <a:t>(), and </a:t>
            </a:r>
            <a:r>
              <a:rPr lang="en-US" b="0" i="0" dirty="0" err="1">
                <a:solidFill>
                  <a:srgbClr val="6D737D"/>
                </a:solidFill>
                <a:effectLst/>
                <a:latin typeface="walsheim"/>
              </a:rPr>
              <a:t>np.max</a:t>
            </a:r>
            <a:r>
              <a:rPr lang="en-US" b="0" i="0" dirty="0">
                <a:solidFill>
                  <a:srgbClr val="6D737D"/>
                </a:solidFill>
                <a:effectLst/>
                <a:latin typeface="walsheim"/>
              </a:rPr>
              <a:t>(); however, we aren't limited to numeric operations—we can use things such as </a:t>
            </a:r>
            <a:r>
              <a:rPr lang="en-US" b="0" i="0" dirty="0" err="1">
                <a:solidFill>
                  <a:srgbClr val="6D737D"/>
                </a:solidFill>
                <a:effectLst/>
                <a:latin typeface="walsheim"/>
              </a:rPr>
              <a:t>np.unique</a:t>
            </a:r>
            <a:r>
              <a:rPr lang="en-US" b="0" i="0" dirty="0">
                <a:solidFill>
                  <a:srgbClr val="6D737D"/>
                </a:solidFill>
                <a:effectLst/>
                <a:latin typeface="walsheim"/>
              </a:rPr>
              <a:t>() on strings. Always check whether NumPy already has a function before implementing one yourself.</a:t>
            </a:r>
          </a:p>
          <a:p>
            <a:pPr marL="158750" indent="0">
              <a:buNone/>
            </a:pPr>
            <a:endParaRPr dirty="0">
              <a:uFillTx/>
            </a:endParaRPr>
          </a:p>
        </p:txBody>
      </p:sp>
    </p:spTree>
    <p:extLst>
      <p:ext uri="{BB962C8B-B14F-4D97-AF65-F5344CB8AC3E}">
        <p14:creationId xmlns:p14="http://schemas.microsoft.com/office/powerpoint/2010/main" val="2915768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6235433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First, we will take a look at summarizing the full dataset before moving on to summarizing by groups and building pivot tables and crosstabs.</a:t>
            </a:r>
            <a:endParaRPr dirty="0">
              <a:uFillTx/>
            </a:endParaRPr>
          </a:p>
        </p:txBody>
      </p:sp>
    </p:spTree>
    <p:extLst>
      <p:ext uri="{BB962C8B-B14F-4D97-AF65-F5344CB8AC3E}">
        <p14:creationId xmlns:p14="http://schemas.microsoft.com/office/powerpoint/2010/main" val="905580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When we discussed window calculations, we saw that we could run the </a:t>
            </a:r>
            <a:r>
              <a:rPr lang="en-US" dirty="0" err="1"/>
              <a:t>agg</a:t>
            </a:r>
            <a:r>
              <a:rPr lang="en-US" dirty="0"/>
              <a:t>()</a:t>
            </a:r>
            <a:r>
              <a:rPr lang="en-US" b="0" i="0" dirty="0">
                <a:solidFill>
                  <a:srgbClr val="6D737D"/>
                </a:solidFill>
                <a:effectLst/>
                <a:latin typeface="walsheim"/>
              </a:rPr>
              <a:t> method on the result of </a:t>
            </a:r>
            <a:r>
              <a:rPr lang="en-US" dirty="0"/>
              <a:t>rolling()</a:t>
            </a:r>
            <a:r>
              <a:rPr lang="en-US" b="0" i="0" dirty="0">
                <a:solidFill>
                  <a:srgbClr val="6D737D"/>
                </a:solidFill>
                <a:effectLst/>
                <a:latin typeface="walsheim"/>
              </a:rPr>
              <a:t>, </a:t>
            </a:r>
            <a:r>
              <a:rPr lang="en-US" dirty="0"/>
              <a:t>expanding()</a:t>
            </a:r>
            <a:r>
              <a:rPr lang="en-US" b="0" i="0" dirty="0">
                <a:solidFill>
                  <a:srgbClr val="6D737D"/>
                </a:solidFill>
                <a:effectLst/>
                <a:latin typeface="walsheim"/>
              </a:rPr>
              <a:t>, or </a:t>
            </a:r>
            <a:r>
              <a:rPr lang="en-US" dirty="0" err="1"/>
              <a:t>ewm</a:t>
            </a:r>
            <a:r>
              <a:rPr lang="en-US" dirty="0"/>
              <a:t>()</a:t>
            </a:r>
            <a:r>
              <a:rPr lang="en-US" b="0" i="0" dirty="0">
                <a:solidFill>
                  <a:srgbClr val="6D737D"/>
                </a:solidFill>
                <a:effectLst/>
                <a:latin typeface="walsheim"/>
              </a:rPr>
              <a:t>; however, we can also call it directly on the </a:t>
            </a:r>
            <a:r>
              <a:rPr lang="en-US" b="0" i="0" dirty="0" err="1">
                <a:solidFill>
                  <a:srgbClr val="6D737D"/>
                </a:solidFill>
                <a:effectLst/>
                <a:latin typeface="walsheim"/>
              </a:rPr>
              <a:t>dataframe</a:t>
            </a:r>
            <a:r>
              <a:rPr lang="en-US" b="0" i="0" dirty="0">
                <a:solidFill>
                  <a:srgbClr val="6D737D"/>
                </a:solidFill>
                <a:effectLst/>
                <a:latin typeface="walsheim"/>
              </a:rPr>
              <a:t> in the same fashion. The only difference is that the aggregations done this way will be performed on all the data, meaning that we will only get a series back that contains the overall result. Let's aggregate the Facebook stock data the same way we did with the window calculations.</a:t>
            </a:r>
            <a:endParaRPr dirty="0">
              <a:uFillTx/>
            </a:endParaRPr>
          </a:p>
        </p:txBody>
      </p:sp>
    </p:spTree>
    <p:extLst>
      <p:ext uri="{BB962C8B-B14F-4D97-AF65-F5344CB8AC3E}">
        <p14:creationId xmlns:p14="http://schemas.microsoft.com/office/powerpoint/2010/main" val="14625616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sz="1100" dirty="0"/>
              <a:t>We can use aggregations to easily find the total snowfall and precipitation for 2018 in Central Park. </a:t>
            </a:r>
            <a:endParaRPr dirty="0">
              <a:uFillTx/>
            </a:endParaRPr>
          </a:p>
        </p:txBody>
      </p:sp>
    </p:spTree>
    <p:extLst>
      <p:ext uri="{BB962C8B-B14F-4D97-AF65-F5344CB8AC3E}">
        <p14:creationId xmlns:p14="http://schemas.microsoft.com/office/powerpoint/2010/main" val="39060725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Additionally, we can provide multiple functions to run on each of the columns we want to aggregate. As we have already seen, we get a </a:t>
            </a:r>
            <a:r>
              <a:rPr lang="en-US" dirty="0"/>
              <a:t>Series</a:t>
            </a:r>
            <a:r>
              <a:rPr lang="en-US" b="0" i="0" dirty="0">
                <a:solidFill>
                  <a:srgbClr val="6D737D"/>
                </a:solidFill>
                <a:effectLst/>
                <a:latin typeface="walsheim"/>
              </a:rPr>
              <a:t> object when each column has a single aggregation. To distinguish between the aggregations in the case of multiple ones per column, </a:t>
            </a:r>
            <a:r>
              <a:rPr lang="en-US" dirty="0"/>
              <a:t>pandas</a:t>
            </a:r>
            <a:r>
              <a:rPr lang="en-US" b="0" i="0" dirty="0">
                <a:solidFill>
                  <a:srgbClr val="6D737D"/>
                </a:solidFill>
                <a:effectLst/>
                <a:latin typeface="walsheim"/>
              </a:rPr>
              <a:t> will return a </a:t>
            </a:r>
            <a:r>
              <a:rPr lang="en-US" dirty="0"/>
              <a:t>DataFrame</a:t>
            </a:r>
            <a:r>
              <a:rPr lang="en-US" b="0" i="0" dirty="0">
                <a:solidFill>
                  <a:srgbClr val="6D737D"/>
                </a:solidFill>
                <a:effectLst/>
                <a:latin typeface="walsheim"/>
              </a:rPr>
              <a:t> object instead. </a:t>
            </a:r>
            <a:endParaRPr dirty="0">
              <a:uFillTx/>
            </a:endParaRPr>
          </a:p>
        </p:txBody>
      </p:sp>
    </p:spTree>
    <p:extLst>
      <p:ext uri="{BB962C8B-B14F-4D97-AF65-F5344CB8AC3E}">
        <p14:creationId xmlns:p14="http://schemas.microsoft.com/office/powerpoint/2010/main" val="18800264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So far, we have learned how to aggregate over specific windows and over the entire </a:t>
            </a:r>
            <a:r>
              <a:rPr lang="en-US" b="0" i="0" dirty="0" err="1">
                <a:solidFill>
                  <a:srgbClr val="6D737D"/>
                </a:solidFill>
                <a:effectLst/>
                <a:latin typeface="walsheim"/>
              </a:rPr>
              <a:t>dataframe</a:t>
            </a:r>
            <a:r>
              <a:rPr lang="en-US" b="0" i="0" dirty="0">
                <a:solidFill>
                  <a:srgbClr val="6D737D"/>
                </a:solidFill>
                <a:effectLst/>
                <a:latin typeface="walsheim"/>
              </a:rPr>
              <a:t>; however, the real power comes with the ability to aggregate by group membership. This lets us calculate things such as the total precipitation per month, per station and average OHLC stock prices for each volume traded bin we've created.</a:t>
            </a:r>
            <a:endParaRPr dirty="0">
              <a:uFillTx/>
            </a:endParaRPr>
          </a:p>
        </p:txBody>
      </p:sp>
    </p:spTree>
    <p:extLst>
      <p:ext uri="{BB962C8B-B14F-4D97-AF65-F5344CB8AC3E}">
        <p14:creationId xmlns:p14="http://schemas.microsoft.com/office/powerpoint/2010/main" val="36752467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8131356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6513534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05968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Pandas provides the </a:t>
            </a:r>
            <a:r>
              <a:rPr lang="en-US" dirty="0"/>
              <a:t>query()</a:t>
            </a:r>
            <a:r>
              <a:rPr lang="en-US" b="0" i="0" dirty="0">
                <a:solidFill>
                  <a:srgbClr val="6D737D"/>
                </a:solidFill>
                <a:effectLst/>
                <a:latin typeface="walsheim"/>
              </a:rPr>
              <a:t> method so that we can easily write complicated filters instead of using a Boolean mask. The syntax is similar to the </a:t>
            </a:r>
            <a:r>
              <a:rPr lang="en-US" dirty="0"/>
              <a:t>WHERE</a:t>
            </a:r>
            <a:r>
              <a:rPr lang="en-US" b="0" i="0" dirty="0">
                <a:solidFill>
                  <a:srgbClr val="6D737D"/>
                </a:solidFill>
                <a:effectLst/>
                <a:latin typeface="walsheim"/>
              </a:rPr>
              <a:t> clause in a SQL statement.</a:t>
            </a:r>
            <a:endParaRPr dirty="0">
              <a:uFillTx/>
            </a:endParaRPr>
          </a:p>
        </p:txBody>
      </p:sp>
    </p:spTree>
    <p:extLst>
      <p:ext uri="{BB962C8B-B14F-4D97-AF65-F5344CB8AC3E}">
        <p14:creationId xmlns:p14="http://schemas.microsoft.com/office/powerpoint/2010/main" val="10376162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0291556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If we need more fine-tuned control over how each column gets aggregated, we use the </a:t>
            </a:r>
            <a:r>
              <a:rPr lang="en-US" dirty="0" err="1"/>
              <a:t>agg</a:t>
            </a:r>
            <a:r>
              <a:rPr lang="en-US" dirty="0"/>
              <a:t>()</a:t>
            </a:r>
            <a:r>
              <a:rPr lang="en-US" b="0" i="0" dirty="0">
                <a:solidFill>
                  <a:srgbClr val="6D737D"/>
                </a:solidFill>
                <a:effectLst/>
                <a:latin typeface="walsheim"/>
              </a:rPr>
              <a:t> method again with a dictionary that maps the columns to their aggregation function. </a:t>
            </a:r>
            <a:endParaRPr dirty="0">
              <a:uFillTx/>
            </a:endParaRPr>
          </a:p>
        </p:txBody>
      </p:sp>
    </p:spTree>
    <p:extLst>
      <p:ext uri="{BB962C8B-B14F-4D97-AF65-F5344CB8AC3E}">
        <p14:creationId xmlns:p14="http://schemas.microsoft.com/office/powerpoint/2010/main" val="21127785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5840139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27172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9257917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Say we want to see the average observed precipitation across all the stations per day. We would need to group by the date, but it is in the index. In this case, we have a few options:</a:t>
            </a:r>
          </a:p>
          <a:p>
            <a:pPr algn="l">
              <a:buFont typeface="Arial" panose="020B0604020202020204" pitchFamily="34" charset="0"/>
              <a:buChar char="•"/>
            </a:pPr>
            <a:r>
              <a:rPr lang="en-US" b="0" i="0" dirty="0">
                <a:solidFill>
                  <a:srgbClr val="6D737D"/>
                </a:solidFill>
                <a:effectLst/>
                <a:latin typeface="walsheim"/>
              </a:rPr>
              <a:t>Resampling, which we will cover in the </a:t>
            </a:r>
            <a:r>
              <a:rPr lang="en-US" b="0" i="1" dirty="0">
                <a:solidFill>
                  <a:srgbClr val="6D737D"/>
                </a:solidFill>
                <a:effectLst/>
                <a:latin typeface="walsheim"/>
              </a:rPr>
              <a:t>Working with time series data</a:t>
            </a:r>
            <a:r>
              <a:rPr lang="en-US" b="0" i="0" dirty="0">
                <a:solidFill>
                  <a:srgbClr val="6D737D"/>
                </a:solidFill>
                <a:effectLst/>
                <a:latin typeface="walsheim"/>
              </a:rPr>
              <a:t> section, later in this lesson.</a:t>
            </a:r>
          </a:p>
          <a:p>
            <a:pPr algn="l">
              <a:buFont typeface="Arial" panose="020B0604020202020204" pitchFamily="34" charset="0"/>
              <a:buChar char="•"/>
            </a:pPr>
            <a:r>
              <a:rPr lang="en-US" b="0" i="0" dirty="0">
                <a:solidFill>
                  <a:srgbClr val="6D737D"/>
                </a:solidFill>
                <a:effectLst/>
                <a:latin typeface="walsheim"/>
              </a:rPr>
              <a:t>Resetting the index and using the date column that gets created from the index.</a:t>
            </a:r>
          </a:p>
          <a:p>
            <a:pPr algn="l">
              <a:buFont typeface="Arial" panose="020B0604020202020204" pitchFamily="34" charset="0"/>
              <a:buChar char="•"/>
            </a:pPr>
            <a:r>
              <a:rPr lang="en-US" b="0" i="0" dirty="0">
                <a:solidFill>
                  <a:srgbClr val="6D737D"/>
                </a:solidFill>
                <a:effectLst/>
                <a:latin typeface="walsheim"/>
              </a:rPr>
              <a:t>Passing level=0 to </a:t>
            </a:r>
            <a:r>
              <a:rPr lang="en-US" b="0" i="0" dirty="0" err="1">
                <a:solidFill>
                  <a:srgbClr val="6D737D"/>
                </a:solidFill>
                <a:effectLst/>
                <a:latin typeface="walsheim"/>
              </a:rPr>
              <a:t>groupby</a:t>
            </a:r>
            <a:r>
              <a:rPr lang="en-US" b="0" i="0" dirty="0">
                <a:solidFill>
                  <a:srgbClr val="6D737D"/>
                </a:solidFill>
                <a:effectLst/>
                <a:latin typeface="walsheim"/>
              </a:rPr>
              <a:t>() to indicate that the grouping should be performed on the outermost level of the index.</a:t>
            </a:r>
          </a:p>
          <a:p>
            <a:pPr algn="l">
              <a:buFont typeface="Arial" panose="020B0604020202020204" pitchFamily="34" charset="0"/>
              <a:buChar char="•"/>
            </a:pPr>
            <a:r>
              <a:rPr lang="en-US" b="0" i="0" dirty="0">
                <a:solidFill>
                  <a:srgbClr val="6D737D"/>
                </a:solidFill>
                <a:effectLst/>
                <a:latin typeface="walsheim"/>
              </a:rPr>
              <a:t>Using a Grouper object.</a:t>
            </a:r>
          </a:p>
          <a:p>
            <a:pPr algn="l"/>
            <a:r>
              <a:rPr lang="en-US" b="0" i="0" dirty="0">
                <a:solidFill>
                  <a:srgbClr val="6D737D"/>
                </a:solidFill>
                <a:effectLst/>
                <a:latin typeface="walsheim"/>
              </a:rPr>
              <a:t>Here, we will pass level=0 to </a:t>
            </a:r>
            <a:r>
              <a:rPr lang="en-US" b="0" i="0" dirty="0" err="1">
                <a:solidFill>
                  <a:srgbClr val="6D737D"/>
                </a:solidFill>
                <a:effectLst/>
                <a:latin typeface="walsheim"/>
              </a:rPr>
              <a:t>groupby</a:t>
            </a:r>
            <a:r>
              <a:rPr lang="en-US" b="0" i="0" dirty="0">
                <a:solidFill>
                  <a:srgbClr val="6D737D"/>
                </a:solidFill>
                <a:effectLst/>
                <a:latin typeface="walsheim"/>
              </a:rPr>
              <a:t>(), but note that we can also pass in level='date' because our index is named. This gives us the average precipitation observations across the stations, which may give us a better idea of the weather than simply picking a station to look at.</a:t>
            </a:r>
          </a:p>
          <a:p>
            <a:pPr marL="158750" indent="0">
              <a:buNone/>
            </a:pPr>
            <a:endParaRPr dirty="0">
              <a:uFillTx/>
            </a:endParaRPr>
          </a:p>
        </p:txBody>
      </p:sp>
    </p:spTree>
    <p:extLst>
      <p:ext uri="{BB962C8B-B14F-4D97-AF65-F5344CB8AC3E}">
        <p14:creationId xmlns:p14="http://schemas.microsoft.com/office/powerpoint/2010/main" val="16811830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1482985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We can also group by many categories at once. Let's find the quarterly total recorded precipitation per station. Here, rather than pass in </a:t>
            </a:r>
            <a:r>
              <a:rPr lang="en-US" dirty="0"/>
              <a:t>level=0</a:t>
            </a:r>
            <a:r>
              <a:rPr lang="en-US" b="0" i="0" dirty="0">
                <a:solidFill>
                  <a:srgbClr val="6D737D"/>
                </a:solidFill>
                <a:effectLst/>
                <a:latin typeface="walsheim"/>
              </a:rPr>
              <a:t> to </a:t>
            </a:r>
            <a:r>
              <a:rPr lang="en-US" dirty="0" err="1"/>
              <a:t>groupby</a:t>
            </a:r>
            <a:r>
              <a:rPr lang="en-US" dirty="0"/>
              <a:t>()</a:t>
            </a:r>
            <a:r>
              <a:rPr lang="en-US" b="0" i="0" dirty="0">
                <a:solidFill>
                  <a:srgbClr val="6D737D"/>
                </a:solidFill>
                <a:effectLst/>
                <a:latin typeface="walsheim"/>
              </a:rPr>
              <a:t>, we need to use a </a:t>
            </a:r>
            <a:r>
              <a:rPr lang="en-US" dirty="0"/>
              <a:t>Grouper</a:t>
            </a:r>
            <a:r>
              <a:rPr lang="en-US" b="0" i="0" dirty="0">
                <a:solidFill>
                  <a:srgbClr val="6D737D"/>
                </a:solidFill>
                <a:effectLst/>
                <a:latin typeface="walsheim"/>
              </a:rPr>
              <a:t> object to aggregate from daily to quarterly frequency.</a:t>
            </a:r>
            <a:endParaRPr dirty="0">
              <a:uFillTx/>
            </a:endParaRPr>
          </a:p>
        </p:txBody>
      </p:sp>
    </p:spTree>
    <p:extLst>
      <p:ext uri="{BB962C8B-B14F-4D97-AF65-F5344CB8AC3E}">
        <p14:creationId xmlns:p14="http://schemas.microsoft.com/office/powerpoint/2010/main" val="3292865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sz="1100" dirty="0"/>
              <a:t>There are many possible follow-ups for this result. We could look at which stations receive the most/least precipitation. We could go back to the location and elevation information we had for each station to see if that affects precipitation. </a:t>
            </a:r>
          </a:p>
          <a:p>
            <a:pPr marL="158750" indent="0">
              <a:buNone/>
            </a:pPr>
            <a:endParaRPr lang="en-US" sz="1100" dirty="0">
              <a:uFillTx/>
            </a:endParaRPr>
          </a:p>
          <a:p>
            <a:pPr marL="158750" indent="0">
              <a:buNone/>
            </a:pPr>
            <a:endParaRPr lang="en-US" sz="1100" dirty="0">
              <a:uFillTx/>
            </a:endParaRPr>
          </a:p>
          <a:p>
            <a:pPr marL="158750" indent="0">
              <a:buNone/>
            </a:pPr>
            <a:endParaRPr lang="en-US" sz="1100" dirty="0">
              <a:uFillTx/>
            </a:endParaRPr>
          </a:p>
          <a:p>
            <a:pPr marL="158750" indent="0">
              <a:buNone/>
            </a:pPr>
            <a:endParaRPr lang="en-US" sz="1100" dirty="0">
              <a:uFillTx/>
            </a:endParaRPr>
          </a:p>
          <a:p>
            <a:pPr algn="l"/>
            <a:r>
              <a:rPr lang="en-US" b="0" i="0" dirty="0">
                <a:solidFill>
                  <a:srgbClr val="6D737D"/>
                </a:solidFill>
                <a:effectLst/>
                <a:latin typeface="walsheim"/>
              </a:rPr>
              <a:t>Tip</a:t>
            </a:r>
          </a:p>
          <a:p>
            <a:pPr algn="l"/>
            <a:r>
              <a:rPr lang="en-US" b="0" i="0" dirty="0">
                <a:solidFill>
                  <a:srgbClr val="6D737D"/>
                </a:solidFill>
                <a:effectLst/>
                <a:latin typeface="walsheim"/>
              </a:rPr>
              <a:t>The </a:t>
            </a:r>
            <a:r>
              <a:rPr lang="en-US" b="0" i="0" dirty="0" err="1">
                <a:solidFill>
                  <a:srgbClr val="6D737D"/>
                </a:solidFill>
                <a:effectLst/>
                <a:latin typeface="walsheim"/>
              </a:rPr>
              <a:t>DataFrameGroupBy</a:t>
            </a:r>
            <a:r>
              <a:rPr lang="en-US" b="0" i="0" dirty="0">
                <a:solidFill>
                  <a:srgbClr val="6D737D"/>
                </a:solidFill>
                <a:effectLst/>
                <a:latin typeface="walsheim"/>
              </a:rPr>
              <a:t> objects returned by the </a:t>
            </a:r>
            <a:r>
              <a:rPr lang="en-US" b="0" i="0" dirty="0" err="1">
                <a:solidFill>
                  <a:srgbClr val="6D737D"/>
                </a:solidFill>
                <a:effectLst/>
                <a:latin typeface="walsheim"/>
              </a:rPr>
              <a:t>groupby</a:t>
            </a:r>
            <a:r>
              <a:rPr lang="en-US" b="0" i="0" dirty="0">
                <a:solidFill>
                  <a:srgbClr val="6D737D"/>
                </a:solidFill>
                <a:effectLst/>
                <a:latin typeface="walsheim"/>
              </a:rPr>
              <a:t>() method have a filter() method, which allows us to filter groups. We can use this to exclude certain groups from the aggregation. Simply pass a function that returns a Boolean for each group's subset of the </a:t>
            </a:r>
            <a:r>
              <a:rPr lang="en-US" b="0" i="0" dirty="0" err="1">
                <a:solidFill>
                  <a:srgbClr val="6D737D"/>
                </a:solidFill>
                <a:effectLst/>
                <a:latin typeface="walsheim"/>
              </a:rPr>
              <a:t>dataframe</a:t>
            </a:r>
            <a:r>
              <a:rPr lang="en-US" b="0" i="0" dirty="0">
                <a:solidFill>
                  <a:srgbClr val="6D737D"/>
                </a:solidFill>
                <a:effectLst/>
                <a:latin typeface="walsheim"/>
              </a:rPr>
              <a:t> (True to include the group and False to exclude it). An example is in the notebook.</a:t>
            </a:r>
          </a:p>
          <a:p>
            <a:pPr algn="l"/>
            <a:r>
              <a:rPr lang="en-US" b="0" i="0" dirty="0">
                <a:solidFill>
                  <a:srgbClr val="6D737D"/>
                </a:solidFill>
                <a:effectLst/>
                <a:latin typeface="walsheim"/>
              </a:rPr>
              <a:t>Let's see which months have the most precipitation. First, we need to group by day and average the precipitation across the stations. Then, we can group by month and sum the resulting precipitation.</a:t>
            </a:r>
          </a:p>
          <a:p>
            <a:pPr marL="158750" indent="0">
              <a:buNone/>
            </a:pPr>
            <a:endParaRPr dirty="0">
              <a:uFillTx/>
            </a:endParaRPr>
          </a:p>
        </p:txBody>
      </p:sp>
    </p:spTree>
    <p:extLst>
      <p:ext uri="{BB962C8B-B14F-4D97-AF65-F5344CB8AC3E}">
        <p14:creationId xmlns:p14="http://schemas.microsoft.com/office/powerpoint/2010/main" val="2660751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Perhaps the previous result was surprising. The saying goes </a:t>
            </a:r>
            <a:r>
              <a:rPr lang="en-US" b="0" i="1" dirty="0">
                <a:solidFill>
                  <a:srgbClr val="6D737D"/>
                </a:solidFill>
                <a:effectLst/>
                <a:latin typeface="walsheim"/>
              </a:rPr>
              <a:t>April showers bring May flowers</a:t>
            </a:r>
            <a:r>
              <a:rPr lang="en-US" b="0" i="0" dirty="0">
                <a:solidFill>
                  <a:srgbClr val="6D737D"/>
                </a:solidFill>
                <a:effectLst/>
                <a:latin typeface="walsheim"/>
              </a:rPr>
              <a:t>; however, April wasn't in the top five (neither was May, for that matter). Snow will count toward precipitation, but that doesn't explain why summer months are higher than April. Let's look for days that accounted for a large percentage of the precipitation in a given month to see if April shows up there.</a:t>
            </a:r>
          </a:p>
          <a:p>
            <a:pPr algn="l"/>
            <a:r>
              <a:rPr lang="en-US" b="0" i="0" dirty="0">
                <a:solidFill>
                  <a:srgbClr val="6D737D"/>
                </a:solidFill>
                <a:effectLst/>
                <a:latin typeface="walsheim"/>
              </a:rPr>
              <a:t>To do so, we need to calculate the average daily precipitation across stations and then find the total per month; this will be the denominator. However, in order to divide the daily values by the total for their month, we will need a Series object of equal dimensions. This means that we will need to use the transform() method, which will perform the specified calculation on the data while always returning an object of equal dimensions to what we started with.</a:t>
            </a:r>
          </a:p>
          <a:p>
            <a:pPr marL="158750" indent="0">
              <a:buNone/>
            </a:pPr>
            <a:endParaRPr dirty="0">
              <a:uFillTx/>
            </a:endParaRPr>
          </a:p>
        </p:txBody>
      </p:sp>
    </p:spTree>
    <p:extLst>
      <p:ext uri="{BB962C8B-B14F-4D97-AF65-F5344CB8AC3E}">
        <p14:creationId xmlns:p14="http://schemas.microsoft.com/office/powerpoint/2010/main" val="740670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668345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506302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560802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2040316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sz="1100" dirty="0"/>
              <a:t>Together, the 4th- and 5th-place days in terms of the amount of monthly precipitation they accounted for make up more than 50% of the rain in April. </a:t>
            </a:r>
          </a:p>
          <a:p>
            <a:pPr marL="158750" indent="0">
              <a:buNone/>
            </a:pPr>
            <a:endParaRPr lang="en-US" sz="1100" dirty="0">
              <a:uFillTx/>
            </a:endParaRPr>
          </a:p>
          <a:p>
            <a:pPr marL="158750" indent="0">
              <a:buNone/>
            </a:pPr>
            <a:endParaRPr lang="en-US" sz="1100" dirty="0">
              <a:uFillTx/>
            </a:endParaRPr>
          </a:p>
          <a:p>
            <a:pPr marL="158750" indent="0">
              <a:buNone/>
            </a:pPr>
            <a:endParaRPr lang="en-US" sz="1100" dirty="0">
              <a:uFillTx/>
            </a:endParaRPr>
          </a:p>
          <a:p>
            <a:pPr marL="158750" indent="0">
              <a:buNone/>
            </a:pPr>
            <a:endParaRPr lang="en-US" sz="1100" dirty="0">
              <a:uFillTx/>
            </a:endParaRPr>
          </a:p>
          <a:p>
            <a:pPr algn="l"/>
            <a:r>
              <a:rPr lang="en-US" b="0" i="0" dirty="0">
                <a:solidFill>
                  <a:srgbClr val="6D737D"/>
                </a:solidFill>
                <a:effectLst/>
                <a:latin typeface="walsheim"/>
              </a:rPr>
              <a:t>Important note</a:t>
            </a:r>
          </a:p>
          <a:p>
            <a:pPr algn="l"/>
            <a:r>
              <a:rPr lang="en-US" b="0" i="0" dirty="0">
                <a:solidFill>
                  <a:srgbClr val="6D737D"/>
                </a:solidFill>
                <a:effectLst/>
                <a:latin typeface="walsheim"/>
              </a:rPr>
              <a:t>The transform() method also works on DataFrame objects, in which case it will return a DataFrame object. We can use it to easily standardize all the columns at once. An example is in the notebook.</a:t>
            </a:r>
          </a:p>
          <a:p>
            <a:pPr marL="158750" indent="0">
              <a:buNone/>
            </a:pPr>
            <a:endParaRPr dirty="0">
              <a:uFillTx/>
            </a:endParaRPr>
          </a:p>
        </p:txBody>
      </p:sp>
    </p:spTree>
    <p:extLst>
      <p:ext uri="{BB962C8B-B14F-4D97-AF65-F5344CB8AC3E}">
        <p14:creationId xmlns:p14="http://schemas.microsoft.com/office/powerpoint/2010/main" val="30023787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To wrap up this section, we will discuss some pandas functions that will aggregate our data into some common formats. The aggregation methods we discussed previously will give us the highest level of customization; however, pandas provides some functions to quickly generate a pivot table and a crosstab in a common format.</a:t>
            </a:r>
          </a:p>
          <a:p>
            <a:pPr algn="l"/>
            <a:r>
              <a:rPr lang="en-US" b="0" i="0" dirty="0">
                <a:solidFill>
                  <a:srgbClr val="6D737D"/>
                </a:solidFill>
                <a:effectLst/>
                <a:latin typeface="walsheim"/>
              </a:rPr>
              <a:t>In order to generate a pivot table, we must specify what to group on and, optionally, which subset of columns we want to aggregate and/or how to aggregate (average, by default). </a:t>
            </a:r>
          </a:p>
          <a:p>
            <a:pPr marL="158750" indent="0">
              <a:buNone/>
            </a:pPr>
            <a:endParaRPr lang="en-US" dirty="0">
              <a:uFillTx/>
            </a:endParaRPr>
          </a:p>
          <a:p>
            <a:pPr marL="158750" indent="0">
              <a:buNone/>
            </a:pPr>
            <a:endParaRPr lang="en-US" dirty="0">
              <a:uFillTx/>
            </a:endParaRPr>
          </a:p>
          <a:p>
            <a:pPr marL="158750" indent="0">
              <a:buNone/>
            </a:pPr>
            <a:endParaRPr lang="en-US" dirty="0">
              <a:uFillTx/>
            </a:endParaRPr>
          </a:p>
          <a:p>
            <a:pPr marL="158750" indent="0">
              <a:buNone/>
            </a:pPr>
            <a:endParaRPr lang="en-US" dirty="0">
              <a:uFillTx/>
            </a:endParaRPr>
          </a:p>
          <a:p>
            <a:pPr marL="158750" indent="0">
              <a:buNone/>
            </a:pPr>
            <a:r>
              <a:rPr lang="en-US" b="0" i="0" dirty="0">
                <a:solidFill>
                  <a:srgbClr val="6D737D"/>
                </a:solidFill>
                <a:effectLst/>
                <a:latin typeface="walsheim"/>
              </a:rPr>
              <a:t>Since we passed in </a:t>
            </a:r>
            <a:r>
              <a:rPr lang="en-US" dirty="0"/>
              <a:t>columns='</a:t>
            </a:r>
            <a:r>
              <a:rPr lang="en-US" dirty="0" err="1"/>
              <a:t>trading_volume</a:t>
            </a:r>
            <a:r>
              <a:rPr lang="en-US" dirty="0"/>
              <a:t>'</a:t>
            </a:r>
            <a:r>
              <a:rPr lang="en-US" b="0" i="0" dirty="0">
                <a:solidFill>
                  <a:srgbClr val="6D737D"/>
                </a:solidFill>
                <a:effectLst/>
                <a:latin typeface="walsheim"/>
              </a:rPr>
              <a:t>, the distinct values in the </a:t>
            </a:r>
            <a:r>
              <a:rPr lang="en-US" dirty="0" err="1"/>
              <a:t>trading_volume</a:t>
            </a:r>
            <a:r>
              <a:rPr lang="en-US" b="0" i="0" dirty="0">
                <a:solidFill>
                  <a:srgbClr val="6D737D"/>
                </a:solidFill>
                <a:effectLst/>
                <a:latin typeface="walsheim"/>
              </a:rPr>
              <a:t> column were placed along the columns. The columns from the original </a:t>
            </a:r>
            <a:r>
              <a:rPr lang="en-US" b="0" i="0" dirty="0" err="1">
                <a:solidFill>
                  <a:srgbClr val="6D737D"/>
                </a:solidFill>
                <a:effectLst/>
                <a:latin typeface="walsheim"/>
              </a:rPr>
              <a:t>dataframe</a:t>
            </a:r>
            <a:r>
              <a:rPr lang="en-US" b="0" i="0" dirty="0">
                <a:solidFill>
                  <a:srgbClr val="6D737D"/>
                </a:solidFill>
                <a:effectLst/>
                <a:latin typeface="walsheim"/>
              </a:rPr>
              <a:t> then went to the index.</a:t>
            </a:r>
            <a:endParaRPr dirty="0">
              <a:uFillTx/>
            </a:endParaRPr>
          </a:p>
        </p:txBody>
      </p:sp>
    </p:spTree>
    <p:extLst>
      <p:ext uri="{BB962C8B-B14F-4D97-AF65-F5344CB8AC3E}">
        <p14:creationId xmlns:p14="http://schemas.microsoft.com/office/powerpoint/2010/main" val="19071229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Tip</a:t>
            </a:r>
          </a:p>
          <a:p>
            <a:pPr algn="l"/>
            <a:r>
              <a:rPr lang="en-US" b="0" i="0" dirty="0">
                <a:solidFill>
                  <a:srgbClr val="6D737D"/>
                </a:solidFill>
                <a:effectLst/>
                <a:latin typeface="walsheim"/>
              </a:rPr>
              <a:t>If we pass </a:t>
            </a:r>
            <a:r>
              <a:rPr lang="en-US" b="0" i="0" dirty="0" err="1">
                <a:solidFill>
                  <a:srgbClr val="6D737D"/>
                </a:solidFill>
                <a:effectLst/>
                <a:latin typeface="walsheim"/>
              </a:rPr>
              <a:t>trading_volume</a:t>
            </a:r>
            <a:r>
              <a:rPr lang="en-US" b="0" i="0" dirty="0">
                <a:solidFill>
                  <a:srgbClr val="6D737D"/>
                </a:solidFill>
                <a:effectLst/>
                <a:latin typeface="walsheim"/>
              </a:rPr>
              <a:t> as the index argument instead, we get the transpose of </a:t>
            </a:r>
            <a:r>
              <a:rPr lang="en-US" b="0" i="1" dirty="0">
                <a:solidFill>
                  <a:srgbClr val="6D737D"/>
                </a:solidFill>
                <a:effectLst/>
                <a:latin typeface="walsheim"/>
              </a:rPr>
              <a:t>Figure 4.42</a:t>
            </a:r>
            <a:r>
              <a:rPr lang="en-US" b="0" i="0" dirty="0">
                <a:solidFill>
                  <a:srgbClr val="6D737D"/>
                </a:solidFill>
                <a:effectLst/>
                <a:latin typeface="walsheim"/>
              </a:rPr>
              <a:t>, which is also the exact same output as </a:t>
            </a:r>
            <a:r>
              <a:rPr lang="en-US" b="0" i="1" dirty="0">
                <a:solidFill>
                  <a:srgbClr val="6D737D"/>
                </a:solidFill>
                <a:effectLst/>
                <a:latin typeface="walsheim"/>
              </a:rPr>
              <a:t>Figure 4.35</a:t>
            </a:r>
            <a:r>
              <a:rPr lang="en-US" b="0" i="0" dirty="0">
                <a:solidFill>
                  <a:srgbClr val="6D737D"/>
                </a:solidFill>
                <a:effectLst/>
                <a:latin typeface="walsheim"/>
              </a:rPr>
              <a:t> when we used </a:t>
            </a:r>
            <a:r>
              <a:rPr lang="en-US" b="0" i="0" dirty="0" err="1">
                <a:solidFill>
                  <a:srgbClr val="6D737D"/>
                </a:solidFill>
                <a:effectLst/>
                <a:latin typeface="walsheim"/>
              </a:rPr>
              <a:t>groupby</a:t>
            </a:r>
            <a:r>
              <a:rPr lang="en-US" b="0" i="0" dirty="0">
                <a:solidFill>
                  <a:srgbClr val="6D737D"/>
                </a:solidFill>
                <a:effectLst/>
                <a:latin typeface="walsheim"/>
              </a:rPr>
              <a:t>().</a:t>
            </a:r>
          </a:p>
          <a:p>
            <a:pPr algn="l"/>
            <a:r>
              <a:rPr lang="en-US" b="0" i="0" dirty="0">
                <a:solidFill>
                  <a:srgbClr val="6D737D"/>
                </a:solidFill>
                <a:effectLst/>
                <a:latin typeface="walsheim"/>
              </a:rPr>
              <a:t>With the pivot() method, we weren't able to handle multi-level indices or indices with repeated values. For this reason, we haven't been able to put the weather data in wide format. The </a:t>
            </a:r>
            <a:r>
              <a:rPr lang="en-US" b="0" i="0" dirty="0" err="1">
                <a:solidFill>
                  <a:srgbClr val="6D737D"/>
                </a:solidFill>
                <a:effectLst/>
                <a:latin typeface="walsheim"/>
              </a:rPr>
              <a:t>pivot_table</a:t>
            </a:r>
            <a:r>
              <a:rPr lang="en-US" b="0" i="0" dirty="0">
                <a:solidFill>
                  <a:srgbClr val="6D737D"/>
                </a:solidFill>
                <a:effectLst/>
                <a:latin typeface="walsheim"/>
              </a:rPr>
              <a:t>() method solves this issue. To do so, we need to put the date and station information in the index and the distinct values of the datatype column along the columns. The values will come from the value column.</a:t>
            </a:r>
          </a:p>
        </p:txBody>
      </p:sp>
    </p:spTree>
    <p:extLst>
      <p:ext uri="{BB962C8B-B14F-4D97-AF65-F5344CB8AC3E}">
        <p14:creationId xmlns:p14="http://schemas.microsoft.com/office/powerpoint/2010/main" val="40761362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lang="en-US" b="0" i="0" dirty="0">
              <a:solidFill>
                <a:srgbClr val="6D737D"/>
              </a:solidFill>
              <a:effectLst/>
              <a:latin typeface="walsheim"/>
            </a:endParaRPr>
          </a:p>
        </p:txBody>
      </p:sp>
    </p:spTree>
    <p:extLst>
      <p:ext uri="{BB962C8B-B14F-4D97-AF65-F5344CB8AC3E}">
        <p14:creationId xmlns:p14="http://schemas.microsoft.com/office/powerpoint/2010/main" val="16227570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lang="en-US" b="0" i="0" dirty="0">
              <a:solidFill>
                <a:srgbClr val="6D737D"/>
              </a:solidFill>
              <a:effectLst/>
              <a:latin typeface="walsheim"/>
            </a:endParaRPr>
          </a:p>
        </p:txBody>
      </p:sp>
    </p:spTree>
    <p:extLst>
      <p:ext uri="{BB962C8B-B14F-4D97-AF65-F5344CB8AC3E}">
        <p14:creationId xmlns:p14="http://schemas.microsoft.com/office/powerpoint/2010/main" val="21085850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We can use the </a:t>
            </a:r>
            <a:r>
              <a:rPr lang="en-US" dirty="0" err="1"/>
              <a:t>pd.crosstab</a:t>
            </a:r>
            <a:r>
              <a:rPr lang="en-US" dirty="0"/>
              <a:t>()</a:t>
            </a:r>
            <a:r>
              <a:rPr lang="en-US" b="0" i="0" dirty="0">
                <a:solidFill>
                  <a:srgbClr val="6D737D"/>
                </a:solidFill>
                <a:effectLst/>
                <a:latin typeface="walsheim"/>
              </a:rPr>
              <a:t> function to create a frequency table. For example, if we want to see how many low-, medium-, and high-volume trading days Facebook stock had each month, we can use a crosstab. The syntax is pretty straightforward; we pass the row and column labels to the </a:t>
            </a:r>
            <a:r>
              <a:rPr lang="en-US" dirty="0"/>
              <a:t>index</a:t>
            </a:r>
            <a:r>
              <a:rPr lang="en-US" b="0" i="0" dirty="0">
                <a:solidFill>
                  <a:srgbClr val="6D737D"/>
                </a:solidFill>
                <a:effectLst/>
                <a:latin typeface="walsheim"/>
              </a:rPr>
              <a:t> and </a:t>
            </a:r>
            <a:r>
              <a:rPr lang="en-US" dirty="0"/>
              <a:t>columns</a:t>
            </a:r>
            <a:r>
              <a:rPr lang="en-US" b="0" i="0" dirty="0">
                <a:solidFill>
                  <a:srgbClr val="6D737D"/>
                </a:solidFill>
                <a:effectLst/>
                <a:latin typeface="walsheim"/>
              </a:rPr>
              <a:t> parameters, respectively. </a:t>
            </a:r>
          </a:p>
        </p:txBody>
      </p:sp>
    </p:spTree>
    <p:extLst>
      <p:ext uri="{BB962C8B-B14F-4D97-AF65-F5344CB8AC3E}">
        <p14:creationId xmlns:p14="http://schemas.microsoft.com/office/powerpoint/2010/main" val="21718054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Tip</a:t>
            </a:r>
          </a:p>
          <a:p>
            <a:pPr algn="l"/>
            <a:r>
              <a:rPr lang="en-US" b="0" i="0" dirty="0">
                <a:solidFill>
                  <a:srgbClr val="6D737D"/>
                </a:solidFill>
                <a:effectLst/>
                <a:latin typeface="walsheim"/>
              </a:rPr>
              <a:t>We can normalize the output to percentages of the row/column totals by passing in normalize='rows'/normalize='columns'. An example is in the notebook.</a:t>
            </a:r>
          </a:p>
          <a:p>
            <a:pPr algn="l"/>
            <a:r>
              <a:rPr lang="en-US" b="0" i="0" dirty="0">
                <a:solidFill>
                  <a:srgbClr val="6D737D"/>
                </a:solidFill>
                <a:effectLst/>
                <a:latin typeface="walsheim"/>
              </a:rPr>
              <a:t>To change the aggregation function, we can provide an argument to values and then specify </a:t>
            </a:r>
            <a:r>
              <a:rPr lang="en-US" b="0" i="0" dirty="0" err="1">
                <a:solidFill>
                  <a:srgbClr val="6D737D"/>
                </a:solidFill>
                <a:effectLst/>
                <a:latin typeface="walsheim"/>
              </a:rPr>
              <a:t>aggfunc</a:t>
            </a:r>
            <a:r>
              <a:rPr lang="en-US" b="0" i="0" dirty="0">
                <a:solidFill>
                  <a:srgbClr val="6D737D"/>
                </a:solidFill>
                <a:effectLst/>
                <a:latin typeface="walsheim"/>
              </a:rPr>
              <a:t>.</a:t>
            </a:r>
          </a:p>
          <a:p>
            <a:pPr algn="l"/>
            <a:endParaRPr lang="en-US" b="0" i="0" dirty="0">
              <a:solidFill>
                <a:srgbClr val="6D737D"/>
              </a:solidFill>
              <a:effectLst/>
              <a:latin typeface="walsheim"/>
            </a:endParaRPr>
          </a:p>
        </p:txBody>
      </p:sp>
    </p:spTree>
    <p:extLst>
      <p:ext uri="{BB962C8B-B14F-4D97-AF65-F5344CB8AC3E}">
        <p14:creationId xmlns:p14="http://schemas.microsoft.com/office/powerpoint/2010/main" val="1891297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1305483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lang="en-US" b="0" i="0" dirty="0">
              <a:solidFill>
                <a:srgbClr val="6D737D"/>
              </a:solidFill>
              <a:effectLst/>
              <a:latin typeface="walsheim"/>
            </a:endParaRPr>
          </a:p>
        </p:txBody>
      </p:sp>
    </p:spTree>
    <p:extLst>
      <p:ext uri="{BB962C8B-B14F-4D97-AF65-F5344CB8AC3E}">
        <p14:creationId xmlns:p14="http://schemas.microsoft.com/office/powerpoint/2010/main" val="35489409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We can also get row and column subtotals with the </a:t>
            </a:r>
            <a:r>
              <a:rPr lang="en-US" dirty="0"/>
              <a:t>margins</a:t>
            </a:r>
            <a:r>
              <a:rPr lang="en-US" b="0" i="0" dirty="0">
                <a:solidFill>
                  <a:srgbClr val="6D737D"/>
                </a:solidFill>
                <a:effectLst/>
                <a:latin typeface="walsheim"/>
              </a:rPr>
              <a:t> parameter.</a:t>
            </a:r>
          </a:p>
        </p:txBody>
      </p:sp>
    </p:spTree>
    <p:extLst>
      <p:ext uri="{BB962C8B-B14F-4D97-AF65-F5344CB8AC3E}">
        <p14:creationId xmlns:p14="http://schemas.microsoft.com/office/powerpoint/2010/main" val="33017838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lang="en-US" b="0" i="0" dirty="0">
              <a:solidFill>
                <a:srgbClr val="6D737D"/>
              </a:solidFill>
              <a:effectLst/>
              <a:latin typeface="walsheim"/>
            </a:endParaRPr>
          </a:p>
        </p:txBody>
      </p:sp>
    </p:spTree>
    <p:extLst>
      <p:ext uri="{BB962C8B-B14F-4D97-AF65-F5344CB8AC3E}">
        <p14:creationId xmlns:p14="http://schemas.microsoft.com/office/powerpoint/2010/main" val="15914822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Just by looking at a few stations, we can see that, despite all of them supplying weather information for NYC, they don't share every facet of the weather. Depending on which stations we choose to look at, we could be adding/subtracting snow from what really happened in NYC.</a:t>
            </a:r>
          </a:p>
        </p:txBody>
      </p:sp>
    </p:spTree>
    <p:extLst>
      <p:ext uri="{BB962C8B-B14F-4D97-AF65-F5344CB8AC3E}">
        <p14:creationId xmlns:p14="http://schemas.microsoft.com/office/powerpoint/2010/main" val="33671794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With time series data, we have some additional operations we can use, for anything from selection and filtering to aggregation. We will be exploring some of this functionality in the </a:t>
            </a:r>
            <a:r>
              <a:rPr lang="en-US" dirty="0"/>
              <a:t>4-time_series.ipynb</a:t>
            </a:r>
            <a:r>
              <a:rPr lang="en-US" b="0" i="0" dirty="0">
                <a:solidFill>
                  <a:srgbClr val="6D737D"/>
                </a:solidFill>
                <a:effectLst/>
                <a:latin typeface="walsheim"/>
              </a:rPr>
              <a:t> notebook. </a:t>
            </a: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endParaRPr lang="en-US" b="0" i="0" dirty="0">
              <a:solidFill>
                <a:srgbClr val="6D737D"/>
              </a:solidFill>
              <a:effectLst/>
              <a:uFillTx/>
              <a:latin typeface="walsheim"/>
            </a:endParaRPr>
          </a:p>
          <a:p>
            <a:pPr marL="158750" indent="0">
              <a:buNone/>
            </a:pPr>
            <a:r>
              <a:rPr lang="en-US" b="0" i="0" dirty="0">
                <a:solidFill>
                  <a:srgbClr val="6D737D"/>
                </a:solidFill>
                <a:effectLst/>
                <a:latin typeface="walsheim"/>
              </a:rPr>
              <a:t>We will begin this section by discussing the selection and filtering of time series data before moving on to shifting, differencing, resampling, and finally merging based on time. Note that it's important to set the index to our date (or datetime) column, which will allow us to take advantage of the additional functionality we will be discussing. Some operations may work without doing this, but for a smooth process throughout our analysis, using an index of type </a:t>
            </a:r>
            <a:r>
              <a:rPr lang="en-US" dirty="0" err="1"/>
              <a:t>DatetimeIndex</a:t>
            </a:r>
            <a:r>
              <a:rPr lang="en-US" b="0" i="0" dirty="0">
                <a:solidFill>
                  <a:srgbClr val="6D737D"/>
                </a:solidFill>
                <a:effectLst/>
                <a:latin typeface="walsheim"/>
              </a:rPr>
              <a:t> is recommended.</a:t>
            </a:r>
            <a:endParaRPr dirty="0">
              <a:uFillTx/>
            </a:endParaRPr>
          </a:p>
        </p:txBody>
      </p:sp>
    </p:spTree>
    <p:extLst>
      <p:ext uri="{BB962C8B-B14F-4D97-AF65-F5344CB8AC3E}">
        <p14:creationId xmlns:p14="http://schemas.microsoft.com/office/powerpoint/2010/main" val="42199462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5940106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919822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5474497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7190872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797229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For the most part, which one we use is a matter of preference; however, if we have a long name for our </a:t>
            </a:r>
            <a:r>
              <a:rPr lang="en-US" b="0" i="0" dirty="0" err="1">
                <a:solidFill>
                  <a:srgbClr val="6D737D"/>
                </a:solidFill>
                <a:effectLst/>
                <a:latin typeface="walsheim"/>
              </a:rPr>
              <a:t>dataframe</a:t>
            </a:r>
            <a:r>
              <a:rPr lang="en-US" b="0" i="0" dirty="0">
                <a:solidFill>
                  <a:srgbClr val="6D737D"/>
                </a:solidFill>
                <a:effectLst/>
                <a:latin typeface="walsheim"/>
              </a:rPr>
              <a:t>, we will probably prefer the query() method. In the previous example, we had to type the </a:t>
            </a:r>
            <a:r>
              <a:rPr lang="en-US" b="0" i="0" dirty="0" err="1">
                <a:solidFill>
                  <a:srgbClr val="6D737D"/>
                </a:solidFill>
                <a:effectLst/>
                <a:latin typeface="walsheim"/>
              </a:rPr>
              <a:t>dataframe's</a:t>
            </a:r>
            <a:r>
              <a:rPr lang="en-US" b="0" i="0" dirty="0">
                <a:solidFill>
                  <a:srgbClr val="6D737D"/>
                </a:solidFill>
                <a:effectLst/>
                <a:latin typeface="walsheim"/>
              </a:rPr>
              <a:t> name an additional three times in order to use the mask.</a:t>
            </a:r>
          </a:p>
          <a:p>
            <a:pPr algn="l"/>
            <a:r>
              <a:rPr lang="en-US" b="0" i="0" dirty="0">
                <a:solidFill>
                  <a:srgbClr val="6D737D"/>
                </a:solidFill>
                <a:effectLst/>
                <a:latin typeface="walsheim"/>
              </a:rPr>
              <a:t>Tip</a:t>
            </a:r>
          </a:p>
          <a:p>
            <a:pPr algn="l"/>
            <a:r>
              <a:rPr lang="en-US" b="0" i="0" dirty="0">
                <a:solidFill>
                  <a:srgbClr val="6D737D"/>
                </a:solidFill>
                <a:effectLst/>
                <a:latin typeface="walsheim"/>
              </a:rPr>
              <a:t>When using Boolean logic with the query() method, we can use both logical operators (and, or, not) and bitwise operators (&amp;, |, ~).</a:t>
            </a:r>
          </a:p>
          <a:p>
            <a:pPr marL="158750" indent="0">
              <a:buNone/>
            </a:pPr>
            <a:endParaRPr dirty="0">
              <a:uFillTx/>
            </a:endParaRPr>
          </a:p>
        </p:txBody>
      </p:sp>
    </p:spTree>
    <p:extLst>
      <p:ext uri="{BB962C8B-B14F-4D97-AF65-F5344CB8AC3E}">
        <p14:creationId xmlns:p14="http://schemas.microsoft.com/office/powerpoint/2010/main" val="3943324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2707144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6645914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5643240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sz="1100" dirty="0"/>
              <a:t>The reindexed data would have all nulls for January 1st and any other days the market was closed. We can combine the first(), </a:t>
            </a:r>
            <a:r>
              <a:rPr lang="en-US" sz="1100" dirty="0" err="1"/>
              <a:t>isna</a:t>
            </a:r>
            <a:r>
              <a:rPr lang="en-US" sz="1100" dirty="0"/>
              <a:t>(), and all() methods to confirm this. </a:t>
            </a:r>
            <a:endParaRPr dirty="0">
              <a:uFillTx/>
            </a:endParaRPr>
          </a:p>
        </p:txBody>
      </p:sp>
    </p:spTree>
    <p:extLst>
      <p:ext uri="{BB962C8B-B14F-4D97-AF65-F5344CB8AC3E}">
        <p14:creationId xmlns:p14="http://schemas.microsoft.com/office/powerpoint/2010/main" val="12696116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sz="1100" dirty="0"/>
              <a:t>We can use the </a:t>
            </a:r>
            <a:r>
              <a:rPr lang="en-US" sz="1100" dirty="0" err="1"/>
              <a:t>first_valid_index</a:t>
            </a:r>
            <a:r>
              <a:rPr lang="en-US" sz="1100" dirty="0"/>
              <a:t>() method to obtain the index of the first non-null entry in our data, which will be the first day of trading in the data. To obtain the last day of trading, we can use the </a:t>
            </a:r>
            <a:r>
              <a:rPr lang="en-US" sz="1100" dirty="0" err="1"/>
              <a:t>last_valid_index</a:t>
            </a:r>
            <a:r>
              <a:rPr lang="en-US" sz="1100" dirty="0"/>
              <a:t>() method. </a:t>
            </a:r>
            <a:endParaRPr dirty="0">
              <a:uFillTx/>
            </a:endParaRPr>
          </a:p>
        </p:txBody>
      </p:sp>
    </p:spTree>
    <p:extLst>
      <p:ext uri="{BB962C8B-B14F-4D97-AF65-F5344CB8AC3E}">
        <p14:creationId xmlns:p14="http://schemas.microsoft.com/office/powerpoint/2010/main" val="2539130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If we wanted to know what Facebook's stock price looked like as of March 31, 2018, our initial idea may be to use indexing to retrieve it. However, if we try to do so with </a:t>
            </a:r>
            <a:r>
              <a:rPr lang="en-US" dirty="0"/>
              <a:t>loc[]</a:t>
            </a:r>
            <a:r>
              <a:rPr lang="en-US" b="0" i="0" dirty="0">
                <a:solidFill>
                  <a:srgbClr val="6D737D"/>
                </a:solidFill>
                <a:effectLst/>
                <a:latin typeface="walsheim"/>
              </a:rPr>
              <a:t> (</a:t>
            </a:r>
            <a:r>
              <a:rPr lang="en-US" dirty="0" err="1"/>
              <a:t>fb_reindexed.loc</a:t>
            </a:r>
            <a:r>
              <a:rPr lang="en-US" dirty="0"/>
              <a:t>['2018-03-31']</a:t>
            </a:r>
            <a:r>
              <a:rPr lang="en-US" b="0" i="0" dirty="0">
                <a:solidFill>
                  <a:srgbClr val="6D737D"/>
                </a:solidFill>
                <a:effectLst/>
                <a:latin typeface="walsheim"/>
              </a:rPr>
              <a:t>), we will get null values because the stock market wasn't open that day. If we use the </a:t>
            </a:r>
            <a:r>
              <a:rPr lang="en-US" dirty="0" err="1"/>
              <a:t>asof</a:t>
            </a:r>
            <a:r>
              <a:rPr lang="en-US" dirty="0"/>
              <a:t>()</a:t>
            </a:r>
            <a:r>
              <a:rPr lang="en-US" b="0" i="0" dirty="0">
                <a:solidFill>
                  <a:srgbClr val="6D737D"/>
                </a:solidFill>
                <a:effectLst/>
                <a:latin typeface="walsheim"/>
              </a:rPr>
              <a:t> method instead, it will give us the closest non-null data that precedes the date we ask for, which in this case is March 29th.</a:t>
            </a:r>
            <a:endParaRPr dirty="0">
              <a:uFillTx/>
            </a:endParaRPr>
          </a:p>
        </p:txBody>
      </p:sp>
    </p:spTree>
    <p:extLst>
      <p:ext uri="{BB962C8B-B14F-4D97-AF65-F5344CB8AC3E}">
        <p14:creationId xmlns:p14="http://schemas.microsoft.com/office/powerpoint/2010/main" val="36253713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For the next few examples, we will need time information in addition to the date. The datasets we have been working with thus far lack a time component, so we will switch to the Facebook stock data by the minute from May 20, 2019 through May 24, 2019 from Nasdaq.com. In order to properly parse the datetimes, we need to pass in a lambda function as the </a:t>
            </a:r>
            <a:r>
              <a:rPr lang="en-US" dirty="0" err="1"/>
              <a:t>date_parser</a:t>
            </a:r>
            <a:r>
              <a:rPr lang="en-US" b="0" i="0" dirty="0">
                <a:solidFill>
                  <a:srgbClr val="6D737D"/>
                </a:solidFill>
                <a:effectLst/>
                <a:latin typeface="walsheim"/>
              </a:rPr>
              <a:t> argument since they are not in a standard format (for instance, May 20, 2019 at 9:30 AM is represented as </a:t>
            </a:r>
            <a:r>
              <a:rPr lang="en-US" dirty="0"/>
              <a:t>2019-05-20 09-30</a:t>
            </a:r>
            <a:r>
              <a:rPr lang="en-US" b="0" i="0" dirty="0">
                <a:solidFill>
                  <a:srgbClr val="6D737D"/>
                </a:solidFill>
                <a:effectLst/>
                <a:latin typeface="walsheim"/>
              </a:rPr>
              <a:t>); the lambda function will specify how to convert the data in the </a:t>
            </a:r>
            <a:r>
              <a:rPr lang="en-US" dirty="0"/>
              <a:t>date</a:t>
            </a:r>
            <a:r>
              <a:rPr lang="en-US" b="0" i="0" dirty="0">
                <a:solidFill>
                  <a:srgbClr val="6D737D"/>
                </a:solidFill>
                <a:effectLst/>
                <a:latin typeface="walsheim"/>
              </a:rPr>
              <a:t> field into datetimes:</a:t>
            </a:r>
            <a:endParaRPr dirty="0">
              <a:uFillTx/>
            </a:endParaRPr>
          </a:p>
        </p:txBody>
      </p:sp>
    </p:spTree>
    <p:extLst>
      <p:ext uri="{BB962C8B-B14F-4D97-AF65-F5344CB8AC3E}">
        <p14:creationId xmlns:p14="http://schemas.microsoft.com/office/powerpoint/2010/main" val="35570106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Important note</a:t>
            </a:r>
          </a:p>
          <a:p>
            <a:pPr algn="l"/>
            <a:r>
              <a:rPr lang="en-US" b="0" i="0" dirty="0">
                <a:solidFill>
                  <a:srgbClr val="6D737D"/>
                </a:solidFill>
                <a:effectLst/>
                <a:latin typeface="walsheim"/>
              </a:rPr>
              <a:t>In order to properly parse datetimes in a non-standard format, we need to specify the format it is in. For a reference on the available codes, consult the Python documentation at </a:t>
            </a:r>
            <a:r>
              <a:rPr lang="en-US" b="0" i="0" u="none" strike="noStrike" dirty="0">
                <a:solidFill>
                  <a:srgbClr val="4AC5E3"/>
                </a:solidFill>
                <a:effectLst/>
                <a:latin typeface="walsheim"/>
                <a:hlinkClick r:id="rId3"/>
              </a:rPr>
              <a:t>https://docs.python.org/3/library/datetime.html#strftime-strptime-behavior</a:t>
            </a:r>
            <a:r>
              <a:rPr lang="en-US" b="0" i="0" dirty="0">
                <a:solidFill>
                  <a:srgbClr val="6D737D"/>
                </a:solidFill>
                <a:effectLst/>
                <a:latin typeface="walsheim"/>
              </a:rPr>
              <a:t>.</a:t>
            </a:r>
          </a:p>
          <a:p>
            <a:pPr algn="l"/>
            <a:r>
              <a:rPr lang="en-US" b="0" i="0" dirty="0">
                <a:solidFill>
                  <a:srgbClr val="6D737D"/>
                </a:solidFill>
                <a:effectLst/>
                <a:latin typeface="walsheim"/>
              </a:rPr>
              <a:t>We can use first() and last() with </a:t>
            </a:r>
            <a:r>
              <a:rPr lang="en-US" b="0" i="0" dirty="0" err="1">
                <a:solidFill>
                  <a:srgbClr val="6D737D"/>
                </a:solidFill>
                <a:effectLst/>
                <a:latin typeface="walsheim"/>
              </a:rPr>
              <a:t>agg</a:t>
            </a:r>
            <a:r>
              <a:rPr lang="en-US" b="0" i="0" dirty="0">
                <a:solidFill>
                  <a:srgbClr val="6D737D"/>
                </a:solidFill>
                <a:effectLst/>
                <a:latin typeface="walsheim"/>
              </a:rPr>
              <a:t>() to bring this data to a daily granularity. To get the true open value, we need to take the first observation per day; conversely, for the true closing value, we need to take the last observation per day.</a:t>
            </a:r>
          </a:p>
        </p:txBody>
      </p:sp>
    </p:spTree>
    <p:extLst>
      <p:ext uri="{BB962C8B-B14F-4D97-AF65-F5344CB8AC3E}">
        <p14:creationId xmlns:p14="http://schemas.microsoft.com/office/powerpoint/2010/main" val="29033287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lang="en-US" b="0" i="0" dirty="0">
              <a:solidFill>
                <a:srgbClr val="6D737D"/>
              </a:solidFill>
              <a:effectLst/>
              <a:latin typeface="walsheim"/>
            </a:endParaRPr>
          </a:p>
        </p:txBody>
      </p:sp>
    </p:spTree>
    <p:extLst>
      <p:ext uri="{BB962C8B-B14F-4D97-AF65-F5344CB8AC3E}">
        <p14:creationId xmlns:p14="http://schemas.microsoft.com/office/powerpoint/2010/main" val="6469373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lang="en-US" b="0" i="0" dirty="0">
              <a:solidFill>
                <a:srgbClr val="6D737D"/>
              </a:solidFill>
              <a:effectLst/>
              <a:latin typeface="walsheim"/>
            </a:endParaRPr>
          </a:p>
        </p:txBody>
      </p:sp>
    </p:spTree>
    <p:extLst>
      <p:ext uri="{BB962C8B-B14F-4D97-AF65-F5344CB8AC3E}">
        <p14:creationId xmlns:p14="http://schemas.microsoft.com/office/powerpoint/2010/main" val="14590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6D737D"/>
                </a:solidFill>
                <a:effectLst/>
                <a:latin typeface="walsheim"/>
              </a:rPr>
              <a:t>When we discussed stacking </a:t>
            </a:r>
            <a:r>
              <a:rPr lang="en-US" b="0" i="0" dirty="0" err="1">
                <a:solidFill>
                  <a:srgbClr val="6D737D"/>
                </a:solidFill>
                <a:effectLst/>
                <a:latin typeface="walsheim"/>
              </a:rPr>
              <a:t>dataframes</a:t>
            </a:r>
            <a:r>
              <a:rPr lang="en-US" b="0" i="0" dirty="0">
                <a:solidFill>
                  <a:srgbClr val="6D737D"/>
                </a:solidFill>
                <a:effectLst/>
                <a:latin typeface="walsheim"/>
              </a:rPr>
              <a:t> one on top of the other with the </a:t>
            </a:r>
            <a:r>
              <a:rPr lang="en-US" b="0" i="0" dirty="0" err="1">
                <a:solidFill>
                  <a:srgbClr val="6D737D"/>
                </a:solidFill>
                <a:effectLst/>
                <a:latin typeface="walsheim"/>
              </a:rPr>
              <a:t>pd.concat</a:t>
            </a:r>
            <a:r>
              <a:rPr lang="en-US" b="0" i="0" dirty="0">
                <a:solidFill>
                  <a:srgbClr val="6D737D"/>
                </a:solidFill>
                <a:effectLst/>
                <a:latin typeface="walsheim"/>
              </a:rPr>
              <a:t>() function and the append() method in </a:t>
            </a:r>
            <a:r>
              <a:rPr lang="en-US" b="0" i="1" u="none" strike="noStrike" dirty="0">
                <a:solidFill>
                  <a:srgbClr val="4AC5E3"/>
                </a:solidFill>
                <a:effectLst/>
                <a:latin typeface="walsheim"/>
                <a:hlinkClick r:id="rId3"/>
              </a:rPr>
              <a:t>lesson 2</a:t>
            </a:r>
            <a:r>
              <a:rPr lang="en-US" b="0" i="0" dirty="0">
                <a:solidFill>
                  <a:srgbClr val="6D737D"/>
                </a:solidFill>
                <a:effectLst/>
                <a:latin typeface="walsheim"/>
              </a:rPr>
              <a:t>, </a:t>
            </a:r>
            <a:r>
              <a:rPr lang="en-US" b="0" i="1" dirty="0">
                <a:solidFill>
                  <a:srgbClr val="6D737D"/>
                </a:solidFill>
                <a:effectLst/>
                <a:latin typeface="walsheim"/>
              </a:rPr>
              <a:t>Working with Pandas DataFrames</a:t>
            </a:r>
            <a:r>
              <a:rPr lang="en-US" b="0" i="0" dirty="0">
                <a:solidFill>
                  <a:srgbClr val="6D737D"/>
                </a:solidFill>
                <a:effectLst/>
                <a:latin typeface="walsheim"/>
              </a:rPr>
              <a:t>, we were performing the equivalent of the SQL UNION ALL statement (or just UNION, if we also removed the duplicates, as we saw in </a:t>
            </a:r>
            <a:r>
              <a:rPr lang="en-US" b="0" i="1" u="none" strike="noStrike" dirty="0">
                <a:solidFill>
                  <a:srgbClr val="4AC5E3"/>
                </a:solidFill>
                <a:effectLst/>
                <a:latin typeface="walsheim"/>
                <a:hlinkClick r:id="rId4"/>
              </a:rPr>
              <a:t>lesson 3</a:t>
            </a:r>
            <a:r>
              <a:rPr lang="en-US" b="0" i="0" dirty="0">
                <a:solidFill>
                  <a:srgbClr val="6D737D"/>
                </a:solidFill>
                <a:effectLst/>
                <a:latin typeface="walsheim"/>
              </a:rPr>
              <a:t>, </a:t>
            </a:r>
            <a:r>
              <a:rPr lang="en-US" b="0" i="1" dirty="0">
                <a:solidFill>
                  <a:srgbClr val="6D737D"/>
                </a:solidFill>
                <a:effectLst/>
                <a:latin typeface="walsheim"/>
              </a:rPr>
              <a:t>Data Wrangling with Pandas</a:t>
            </a:r>
            <a:r>
              <a:rPr lang="en-US" b="0" i="0" dirty="0">
                <a:solidFill>
                  <a:srgbClr val="6D737D"/>
                </a:solidFill>
                <a:effectLst/>
                <a:latin typeface="walsheim"/>
              </a:rPr>
              <a:t>). Merging </a:t>
            </a:r>
            <a:r>
              <a:rPr lang="en-US" b="0" i="0" dirty="0" err="1">
                <a:solidFill>
                  <a:srgbClr val="6D737D"/>
                </a:solidFill>
                <a:effectLst/>
                <a:latin typeface="walsheim"/>
              </a:rPr>
              <a:t>dataframes</a:t>
            </a:r>
            <a:r>
              <a:rPr lang="en-US" b="0" i="0" dirty="0">
                <a:solidFill>
                  <a:srgbClr val="6D737D"/>
                </a:solidFill>
                <a:effectLst/>
                <a:latin typeface="walsheim"/>
              </a:rPr>
              <a:t> deals with how to line them up by row.</a:t>
            </a:r>
          </a:p>
          <a:p>
            <a:pPr algn="l"/>
            <a:r>
              <a:rPr lang="en-US" b="0" i="0" dirty="0">
                <a:solidFill>
                  <a:srgbClr val="6D737D"/>
                </a:solidFill>
                <a:effectLst/>
                <a:latin typeface="walsheim"/>
              </a:rPr>
              <a:t>When referring to databases, merging is traditionally called a </a:t>
            </a:r>
            <a:r>
              <a:rPr lang="en-US" b="1" i="0" dirty="0">
                <a:solidFill>
                  <a:srgbClr val="6D737D"/>
                </a:solidFill>
                <a:effectLst/>
                <a:latin typeface="walsheim"/>
              </a:rPr>
              <a:t>join</a:t>
            </a:r>
            <a:r>
              <a:rPr lang="en-US" b="0" i="0" dirty="0">
                <a:solidFill>
                  <a:srgbClr val="6D737D"/>
                </a:solidFill>
                <a:effectLst/>
                <a:latin typeface="walsheim"/>
              </a:rPr>
              <a:t>. There are four types of joins: full (outer), left, right, and inner. These join types let us know how the result will be affected by values that are only present on one side of the join. This is a concept that's much more easily understood visually, so let's look at some Venn diagrams and then do some sample joins on the weather data.</a:t>
            </a:r>
          </a:p>
          <a:p>
            <a:pPr marL="158750" indent="0">
              <a:buNone/>
            </a:pPr>
            <a:endParaRPr lang="en-US" dirty="0">
              <a:uFillTx/>
            </a:endParaRPr>
          </a:p>
          <a:p>
            <a:pPr marL="158750" indent="0">
              <a:buNone/>
            </a:pPr>
            <a:endParaRPr lang="en-US" dirty="0">
              <a:uFillTx/>
            </a:endParaRPr>
          </a:p>
          <a:p>
            <a:pPr marL="158750" indent="0">
              <a:buNone/>
            </a:pPr>
            <a:endParaRPr lang="en-US" dirty="0">
              <a:uFillTx/>
            </a:endParaRPr>
          </a:p>
          <a:p>
            <a:pPr marL="158750" indent="0">
              <a:buNone/>
            </a:pPr>
            <a:endParaRPr lang="en-US" dirty="0">
              <a:uFillTx/>
            </a:endParaRPr>
          </a:p>
          <a:p>
            <a:pPr marL="158750" indent="0">
              <a:buNone/>
            </a:pPr>
            <a:r>
              <a:rPr lang="en-US" b="0" i="0" dirty="0">
                <a:solidFill>
                  <a:srgbClr val="6D737D"/>
                </a:solidFill>
                <a:effectLst/>
                <a:latin typeface="walsheim"/>
              </a:rPr>
              <a:t>We have been working with data from numerous weather stations, but we don't know anything about them besides their IDs. It would be helpful to know exactly where each of the stations is located to better understand discrepancies between weather readings for the same day in NYC. When we queried for the snow data, we saw quite a bit of variation in the readings for January 4th (see </a:t>
            </a:r>
            <a:r>
              <a:rPr lang="en-US" b="0" i="1" dirty="0">
                <a:solidFill>
                  <a:srgbClr val="6D737D"/>
                </a:solidFill>
                <a:effectLst/>
                <a:latin typeface="walsheim"/>
              </a:rPr>
              <a:t>Figure 4.3</a:t>
            </a:r>
            <a:r>
              <a:rPr lang="en-US" b="0" i="0" dirty="0">
                <a:solidFill>
                  <a:srgbClr val="6D737D"/>
                </a:solidFill>
                <a:effectLst/>
                <a:latin typeface="walsheim"/>
              </a:rPr>
              <a:t>). This is most likely due to the location of the station. Stations at higher elevations or farther north may record more snow. Depending on how far they actually are from NYC, they may have been experiencing a snowstorm that was heavier somewhere else, such as Connecticut or Northern New Jersey.</a:t>
            </a:r>
            <a:endParaRPr dirty="0">
              <a:uFillTx/>
            </a:endParaRPr>
          </a:p>
        </p:txBody>
      </p:sp>
    </p:spTree>
    <p:extLst>
      <p:ext uri="{BB962C8B-B14F-4D97-AF65-F5344CB8AC3E}">
        <p14:creationId xmlns:p14="http://schemas.microsoft.com/office/powerpoint/2010/main" val="195201963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lang="en-US" b="0" i="0" dirty="0">
              <a:solidFill>
                <a:srgbClr val="6D737D"/>
              </a:solidFill>
              <a:effectLst/>
              <a:latin typeface="walsheim"/>
            </a:endParaRPr>
          </a:p>
        </p:txBody>
      </p:sp>
    </p:spTree>
    <p:extLst>
      <p:ext uri="{BB962C8B-B14F-4D97-AF65-F5344CB8AC3E}">
        <p14:creationId xmlns:p14="http://schemas.microsoft.com/office/powerpoint/2010/main" val="22780482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We can use the </a:t>
            </a:r>
            <a:r>
              <a:rPr lang="en-US" dirty="0" err="1"/>
              <a:t>between_time</a:t>
            </a:r>
            <a:r>
              <a:rPr lang="en-US" dirty="0"/>
              <a:t>()</a:t>
            </a:r>
            <a:r>
              <a:rPr lang="en-US" b="0" i="0" dirty="0">
                <a:solidFill>
                  <a:srgbClr val="6D737D"/>
                </a:solidFill>
                <a:effectLst/>
                <a:latin typeface="walsheim"/>
              </a:rPr>
              <a:t> method to grab all the rows where the time portion of the datetime is between two times (inclusive of the endpoints by default). This method can be very useful if we want to look at data within a certain time range, day over day.</a:t>
            </a:r>
          </a:p>
        </p:txBody>
      </p:sp>
    </p:spTree>
    <p:extLst>
      <p:ext uri="{BB962C8B-B14F-4D97-AF65-F5344CB8AC3E}">
        <p14:creationId xmlns:p14="http://schemas.microsoft.com/office/powerpoint/2010/main" val="25895774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lang="en-US" b="0" i="0" dirty="0">
              <a:solidFill>
                <a:srgbClr val="6D737D"/>
              </a:solidFill>
              <a:effectLst/>
              <a:latin typeface="walsheim"/>
            </a:endParaRPr>
          </a:p>
        </p:txBody>
      </p:sp>
    </p:spTree>
    <p:extLst>
      <p:ext uri="{BB962C8B-B14F-4D97-AF65-F5344CB8AC3E}">
        <p14:creationId xmlns:p14="http://schemas.microsoft.com/office/powerpoint/2010/main" val="22584054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We may wonder if this also happens in the first two minutes. Do people put their trades in the night before, and they execute when the market opens? It is trivial to change the previous code to answer that question. Instead, let's see if, on average, more shares were traded within the first 30 minutes of trading or in the last 30 minutes for the week in question. We can combine </a:t>
            </a:r>
            <a:r>
              <a:rPr lang="en-US" dirty="0" err="1"/>
              <a:t>between_time</a:t>
            </a:r>
            <a:r>
              <a:rPr lang="en-US" dirty="0"/>
              <a:t>()</a:t>
            </a:r>
            <a:r>
              <a:rPr lang="en-US" b="0" i="0" dirty="0">
                <a:solidFill>
                  <a:srgbClr val="6D737D"/>
                </a:solidFill>
                <a:effectLst/>
                <a:latin typeface="walsheim"/>
              </a:rPr>
              <a:t> with </a:t>
            </a:r>
            <a:r>
              <a:rPr lang="en-US" dirty="0" err="1"/>
              <a:t>groupby</a:t>
            </a:r>
            <a:r>
              <a:rPr lang="en-US" dirty="0"/>
              <a:t>()</a:t>
            </a:r>
            <a:r>
              <a:rPr lang="en-US" b="0" i="0" dirty="0">
                <a:solidFill>
                  <a:srgbClr val="6D737D"/>
                </a:solidFill>
                <a:effectLst/>
                <a:latin typeface="walsheim"/>
              </a:rPr>
              <a:t> to answer this question. In addition, we need to use </a:t>
            </a:r>
            <a:r>
              <a:rPr lang="en-US" dirty="0"/>
              <a:t>filter()</a:t>
            </a:r>
            <a:r>
              <a:rPr lang="en-US" b="0" i="0" dirty="0">
                <a:solidFill>
                  <a:srgbClr val="6D737D"/>
                </a:solidFill>
                <a:effectLst/>
                <a:latin typeface="walsheim"/>
              </a:rPr>
              <a:t> to exclude groups from the aggregation.</a:t>
            </a:r>
          </a:p>
        </p:txBody>
      </p:sp>
    </p:spTree>
    <p:extLst>
      <p:ext uri="{BB962C8B-B14F-4D97-AF65-F5344CB8AC3E}">
        <p14:creationId xmlns:p14="http://schemas.microsoft.com/office/powerpoint/2010/main" val="5217821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lang="en-US" b="0" i="0" dirty="0">
              <a:solidFill>
                <a:srgbClr val="6D737D"/>
              </a:solidFill>
              <a:effectLst/>
              <a:latin typeface="walsheim"/>
            </a:endParaRPr>
          </a:p>
        </p:txBody>
      </p:sp>
    </p:spTree>
    <p:extLst>
      <p:ext uri="{BB962C8B-B14F-4D97-AF65-F5344CB8AC3E}">
        <p14:creationId xmlns:p14="http://schemas.microsoft.com/office/powerpoint/2010/main" val="162990188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Tip</a:t>
            </a:r>
          </a:p>
          <a:p>
            <a:pPr algn="l"/>
            <a:r>
              <a:rPr lang="en-US" b="0" i="0" dirty="0">
                <a:solidFill>
                  <a:srgbClr val="6D737D"/>
                </a:solidFill>
                <a:effectLst/>
                <a:latin typeface="walsheim"/>
              </a:rPr>
              <a:t>We can use the normalize() method on </a:t>
            </a:r>
            <a:r>
              <a:rPr lang="en-US" b="0" i="0" dirty="0" err="1">
                <a:solidFill>
                  <a:srgbClr val="6D737D"/>
                </a:solidFill>
                <a:effectLst/>
                <a:latin typeface="walsheim"/>
              </a:rPr>
              <a:t>DatetimeIndex</a:t>
            </a:r>
            <a:r>
              <a:rPr lang="en-US" b="0" i="0" dirty="0">
                <a:solidFill>
                  <a:srgbClr val="6D737D"/>
                </a:solidFill>
                <a:effectLst/>
                <a:latin typeface="walsheim"/>
              </a:rPr>
              <a:t> objects or after first accessing the dt attribute of a Series object to normalize all the datetimes to midnight. This is helpful when the time isn't adding value to our data. There are examples of this in the notebook.</a:t>
            </a:r>
          </a:p>
          <a:p>
            <a:pPr algn="l"/>
            <a:r>
              <a:rPr lang="en-US" b="0" i="0" dirty="0">
                <a:solidFill>
                  <a:srgbClr val="6D737D"/>
                </a:solidFill>
                <a:effectLst/>
                <a:latin typeface="walsheim"/>
              </a:rPr>
              <a:t>With the stock data, we have a snapshot of the price for each minute or day (depending on the granularity), but we may be interested in seeing the change between time periods as a time series rather than aggregating the data. For this, we need to learn how to create lagged data.</a:t>
            </a:r>
          </a:p>
          <a:p>
            <a:pPr algn="l"/>
            <a:endParaRPr lang="en-US" b="0" i="0" dirty="0">
              <a:solidFill>
                <a:srgbClr val="6D737D"/>
              </a:solidFill>
              <a:effectLst/>
              <a:latin typeface="walsheim"/>
            </a:endParaRPr>
          </a:p>
        </p:txBody>
      </p:sp>
    </p:spTree>
    <p:extLst>
      <p:ext uri="{BB962C8B-B14F-4D97-AF65-F5344CB8AC3E}">
        <p14:creationId xmlns:p14="http://schemas.microsoft.com/office/powerpoint/2010/main" val="18815673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6D737D"/>
                </a:solidFill>
                <a:effectLst/>
                <a:latin typeface="walsheim"/>
              </a:rPr>
              <a:t>We can use the </a:t>
            </a:r>
            <a:r>
              <a:rPr lang="en-US" dirty="0"/>
              <a:t>shift()</a:t>
            </a:r>
            <a:r>
              <a:rPr lang="en-US" b="0" i="0" dirty="0">
                <a:solidFill>
                  <a:srgbClr val="6D737D"/>
                </a:solidFill>
                <a:effectLst/>
                <a:latin typeface="walsheim"/>
              </a:rPr>
              <a:t> method to create lagged data. By default, the shift will be by one period, but this can be any integer (positive or negative). Let's use </a:t>
            </a:r>
            <a:r>
              <a:rPr lang="en-US" dirty="0"/>
              <a:t>shift()</a:t>
            </a:r>
            <a:r>
              <a:rPr lang="en-US" b="0" i="0" dirty="0">
                <a:solidFill>
                  <a:srgbClr val="6D737D"/>
                </a:solidFill>
                <a:effectLst/>
                <a:latin typeface="walsheim"/>
              </a:rPr>
              <a:t> to create a new column that indicates the previous day's closing price for the daily Facebook stock data.</a:t>
            </a:r>
            <a:endParaRPr dirty="0">
              <a:uFillTx/>
            </a:endParaRPr>
          </a:p>
        </p:txBody>
      </p:sp>
    </p:spTree>
    <p:extLst>
      <p:ext uri="{BB962C8B-B14F-4D97-AF65-F5344CB8AC3E}">
        <p14:creationId xmlns:p14="http://schemas.microsoft.com/office/powerpoint/2010/main" val="15803902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6D737D"/>
                </a:solidFill>
                <a:effectLst/>
                <a:latin typeface="walsheim"/>
              </a:rPr>
              <a:t>Tip</a:t>
            </a:r>
          </a:p>
          <a:p>
            <a:pPr algn="l"/>
            <a:r>
              <a:rPr lang="en-US" b="0" i="0" dirty="0">
                <a:solidFill>
                  <a:srgbClr val="6D737D"/>
                </a:solidFill>
                <a:effectLst/>
                <a:latin typeface="walsheim"/>
              </a:rPr>
              <a:t>To add/subtract time from the datetimes in the index, consider using </a:t>
            </a:r>
            <a:r>
              <a:rPr lang="en-US" b="0" i="0" dirty="0" err="1">
                <a:solidFill>
                  <a:srgbClr val="6D737D"/>
                </a:solidFill>
                <a:effectLst/>
                <a:latin typeface="walsheim"/>
              </a:rPr>
              <a:t>Timedelta</a:t>
            </a:r>
            <a:r>
              <a:rPr lang="en-US" b="0" i="0" dirty="0">
                <a:solidFill>
                  <a:srgbClr val="6D737D"/>
                </a:solidFill>
                <a:effectLst/>
                <a:latin typeface="walsheim"/>
              </a:rPr>
              <a:t> objects instead. There is an example of this in the notebook.</a:t>
            </a:r>
          </a:p>
          <a:p>
            <a:pPr algn="l"/>
            <a:r>
              <a:rPr lang="en-US" b="0" i="0" dirty="0">
                <a:solidFill>
                  <a:srgbClr val="6D737D"/>
                </a:solidFill>
                <a:effectLst/>
                <a:latin typeface="walsheim"/>
              </a:rPr>
              <a:t>In the previous example, we used the shifted data to calculate the change across columns. However, if, rather than the after-hours trading, we were interested in the change in Facebook's stock price each day, we would calculate the difference between the closing price and the shifted closing price. Pandas makes it a little easier than this, as we will see next.</a:t>
            </a:r>
          </a:p>
        </p:txBody>
      </p:sp>
    </p:spTree>
    <p:extLst>
      <p:ext uri="{BB962C8B-B14F-4D97-AF65-F5344CB8AC3E}">
        <p14:creationId xmlns:p14="http://schemas.microsoft.com/office/powerpoint/2010/main" val="27026002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sz="1100" dirty="0"/>
              <a:t>Then, we explored window calculations and using pipes for cleaner code. </a:t>
            </a:r>
            <a:r>
              <a:rPr lang="en-US" b="0" i="0" dirty="0">
                <a:solidFill>
                  <a:srgbClr val="6D737D"/>
                </a:solidFill>
                <a:effectLst/>
                <a:latin typeface="walsheim"/>
              </a:rPr>
              <a:t>Our discussion of window calculations served as a primer for aggregating across whole </a:t>
            </a:r>
            <a:r>
              <a:rPr lang="en-US" b="0" i="0" dirty="0" err="1">
                <a:solidFill>
                  <a:srgbClr val="6D737D"/>
                </a:solidFill>
                <a:effectLst/>
                <a:latin typeface="walsheim"/>
              </a:rPr>
              <a:t>dataframes</a:t>
            </a:r>
            <a:r>
              <a:rPr lang="en-US" b="0" i="0" dirty="0">
                <a:solidFill>
                  <a:srgbClr val="6D737D"/>
                </a:solidFill>
                <a:effectLst/>
                <a:latin typeface="walsheim"/>
              </a:rPr>
              <a:t> and by groups. We also went over how to generate pivot tables and crosstabs. Finally, we looked at some time series-specific functionality in pandas for everything from selection and aggregation to merging.</a:t>
            </a:r>
          </a:p>
          <a:p>
            <a:pPr algn="l"/>
            <a:r>
              <a:rPr lang="en-US" b="0" i="0" dirty="0">
                <a:solidFill>
                  <a:srgbClr val="6D737D"/>
                </a:solidFill>
                <a:effectLst/>
                <a:latin typeface="walsheim"/>
              </a:rPr>
              <a:t>In the next lesson, we will cover visualization, which pandas implements by providing a wrapper around matplotlib. Data wrangling will play a key role in prepping our data for visualization, so be sure to complete the exercises that are provided in the following section before moving on.</a:t>
            </a:r>
          </a:p>
          <a:p>
            <a:pPr marL="158750" indent="0">
              <a:buNone/>
            </a:pPr>
            <a:endParaRPr dirty="0">
              <a:uFillTx/>
            </a:endParaRPr>
          </a:p>
        </p:txBody>
      </p:sp>
    </p:spTree>
    <p:extLst>
      <p:ext uri="{BB962C8B-B14F-4D97-AF65-F5344CB8AC3E}">
        <p14:creationId xmlns:p14="http://schemas.microsoft.com/office/powerpoint/2010/main" val="1063722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020317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B757-D2E4-48A1-A14A-C1C05BAFE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A0B144-3312-491D-B22A-A9ED7BCEDE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E20CB8-344C-41AD-8C80-CA5510F9185C}"/>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DF23BF33-DB40-4114-AC91-715224FDE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84F084-9FA1-454F-B902-72293358E4EA}"/>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3103149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B7EC-8371-4620-AFB5-CEAD6B616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675919-8FC9-468C-9ECA-B519792007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0823A8-3159-4299-83F2-A85EA4F0349A}"/>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D4491334-977E-4200-BF66-733C55ABC9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36203-2A3C-4A32-81D0-AFA4A256C109}"/>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3506208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479F74-2B85-4F37-AC0F-00DD5BE855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29BC7A-74F4-4B6E-B15D-DC89B37A74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E60935-61EB-48AC-9B93-14225F8F87B5}"/>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1F1EFC3D-C9E5-44A0-8F0C-9B9855E24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5E50D-DEE1-4D27-9097-0F39C221CBB4}"/>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3010807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extLst>
      <p:ext uri="{BB962C8B-B14F-4D97-AF65-F5344CB8AC3E}">
        <p14:creationId xmlns:p14="http://schemas.microsoft.com/office/powerpoint/2010/main" val="4064809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6356351"/>
            <a:ext cx="12192000" cy="225141"/>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sp>
        <p:nvSpPr>
          <p:cNvPr id="5" name="Marcador de número de diapositiva 4"/>
          <p:cNvSpPr>
            <a:spLocks noGrp="1"/>
          </p:cNvSpPr>
          <p:nvPr>
            <p:ph type="sldNum" sz="quarter" idx="12"/>
          </p:nvPr>
        </p:nvSpPr>
        <p:spPr>
          <a:xfrm>
            <a:off x="5823045" y="6265365"/>
            <a:ext cx="545911" cy="407112"/>
          </a:xfrm>
        </p:spPr>
        <p:txBody>
          <a:bodyPr/>
          <a:lstStyle>
            <a:lvl1pPr>
              <a:defRPr sz="12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37698" y="5743492"/>
            <a:ext cx="1302307" cy="1211085"/>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838200" y="1964266"/>
            <a:ext cx="10515600" cy="4392084"/>
          </a:xfrm>
        </p:spPr>
        <p:txBody>
          <a:bodyPr>
            <a:noAutofit/>
          </a:bodyPr>
          <a:lstStyle>
            <a:lvl1pPr>
              <a:defRPr sz="3733">
                <a:uFillTx/>
              </a:defRPr>
            </a:lvl1pPr>
            <a:lvl2pPr>
              <a:defRPr sz="3200">
                <a:uFillTx/>
              </a:defRPr>
            </a:lvl2pPr>
            <a:lvl3pPr>
              <a:defRPr sz="2400">
                <a:uFillTx/>
              </a:defRPr>
            </a:lvl3pPr>
            <a:lvl4pPr>
              <a:defRPr sz="2133">
                <a:uFillTx/>
              </a:defRPr>
            </a:lvl4pPr>
            <a:lvl5pPr>
              <a:defRPr sz="2133">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extLst>
      <p:ext uri="{BB962C8B-B14F-4D97-AF65-F5344CB8AC3E}">
        <p14:creationId xmlns:p14="http://schemas.microsoft.com/office/powerpoint/2010/main" val="1717540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961743" y="2512391"/>
            <a:ext cx="10515600" cy="1325563"/>
          </a:xfrm>
        </p:spPr>
        <p:txBody>
          <a:bodyPr>
            <a:noAutofit/>
          </a:bodyPr>
          <a:lstStyle>
            <a:lvl1pPr algn="ctr">
              <a:defRPr sz="8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6356351"/>
            <a:ext cx="12192000" cy="225141"/>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sp>
        <p:nvSpPr>
          <p:cNvPr id="5" name="Marcador de número de diapositiva 4"/>
          <p:cNvSpPr>
            <a:spLocks noGrp="1"/>
          </p:cNvSpPr>
          <p:nvPr>
            <p:ph type="sldNum" sz="quarter" idx="12"/>
          </p:nvPr>
        </p:nvSpPr>
        <p:spPr>
          <a:xfrm>
            <a:off x="5823045" y="6265365"/>
            <a:ext cx="545911" cy="407112"/>
          </a:xfrm>
        </p:spPr>
        <p:txBody>
          <a:bodyPr/>
          <a:lstStyle>
            <a:lvl1pPr>
              <a:defRPr sz="12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37698" y="5743492"/>
            <a:ext cx="1302307" cy="1211085"/>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961743" y="4712873"/>
            <a:ext cx="10515600" cy="12192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extLst>
      <p:ext uri="{BB962C8B-B14F-4D97-AF65-F5344CB8AC3E}">
        <p14:creationId xmlns:p14="http://schemas.microsoft.com/office/powerpoint/2010/main" val="3204617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6368955" cy="6356351"/>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6356351"/>
            <a:ext cx="12192000" cy="225141"/>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sp>
        <p:nvSpPr>
          <p:cNvPr id="5" name="Marcador de número de diapositiva 4"/>
          <p:cNvSpPr>
            <a:spLocks noGrp="1"/>
          </p:cNvSpPr>
          <p:nvPr>
            <p:ph type="sldNum" sz="quarter" idx="12"/>
          </p:nvPr>
        </p:nvSpPr>
        <p:spPr>
          <a:xfrm>
            <a:off x="5823045" y="6265365"/>
            <a:ext cx="545911" cy="407112"/>
          </a:xfrm>
        </p:spPr>
        <p:txBody>
          <a:bodyPr/>
          <a:lstStyle>
            <a:lvl1pPr>
              <a:defRPr sz="12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6368955" y="-3"/>
            <a:ext cx="5823045" cy="6356352"/>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37698" y="5743492"/>
            <a:ext cx="1302307" cy="1211085"/>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extLst>
      <p:ext uri="{BB962C8B-B14F-4D97-AF65-F5344CB8AC3E}">
        <p14:creationId xmlns:p14="http://schemas.microsoft.com/office/powerpoint/2010/main" val="3952191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3406253" cy="6356351"/>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6356351"/>
            <a:ext cx="12192000" cy="225141"/>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sp>
        <p:nvSpPr>
          <p:cNvPr id="5" name="Marcador de número de diapositiva 4"/>
          <p:cNvSpPr>
            <a:spLocks noGrp="1"/>
          </p:cNvSpPr>
          <p:nvPr>
            <p:ph type="sldNum" sz="quarter" idx="12"/>
          </p:nvPr>
        </p:nvSpPr>
        <p:spPr>
          <a:xfrm>
            <a:off x="5823045" y="6265365"/>
            <a:ext cx="545911" cy="407112"/>
          </a:xfrm>
        </p:spPr>
        <p:txBody>
          <a:bodyPr/>
          <a:lstStyle>
            <a:lvl1pPr>
              <a:defRPr sz="12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3406253" y="-3"/>
            <a:ext cx="8785747" cy="6356352"/>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37698" y="5743492"/>
            <a:ext cx="1302307" cy="1211085"/>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2400"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extLst>
      <p:ext uri="{BB962C8B-B14F-4D97-AF65-F5344CB8AC3E}">
        <p14:creationId xmlns:p14="http://schemas.microsoft.com/office/powerpoint/2010/main" val="742793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1" y="1709740"/>
            <a:ext cx="10515600" cy="2852737"/>
          </a:xfrm>
        </p:spPr>
        <p:txBody>
          <a:bodyPr anchor="b"/>
          <a:lstStyle>
            <a:lvl1pPr>
              <a:defRPr sz="60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37696892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838200" y="1825625"/>
            <a:ext cx="5181600" cy="4351339"/>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6172200" y="1825625"/>
            <a:ext cx="5181600" cy="4351339"/>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5978911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839789" y="2505075"/>
            <a:ext cx="5157787" cy="3684588"/>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6172201" y="2505075"/>
            <a:ext cx="5183188" cy="3684588"/>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3598178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BF63-58AA-4E8A-94AB-9121DFBBFA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E1C378-48D0-4966-A6EE-5EC4727C1C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58E2CE-2C83-4619-8EAD-F617EE928AFE}"/>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42567709-4B3C-44C0-9F49-755EEFD92D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555B6-022B-40D8-BB33-A324C0AB7D9E}"/>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17191624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25863596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25660609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26848087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endParaRPr lang="es-VE" dirty="0">
              <a:uFillTx/>
            </a:endParaRPr>
          </a:p>
        </p:txBody>
      </p:sp>
      <p:sp>
        <p:nvSpPr>
          <p:cNvPr id="4" name="Marcador de texto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8639982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27924633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365126"/>
            <a:ext cx="2628900" cy="581183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838201" y="365126"/>
            <a:ext cx="7734300" cy="581183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07/01/2022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extLst>
      <p:ext uri="{BB962C8B-B14F-4D97-AF65-F5344CB8AC3E}">
        <p14:creationId xmlns:p14="http://schemas.microsoft.com/office/powerpoint/2010/main" val="508031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2" y="0"/>
            <a:ext cx="9699525" cy="68580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40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extLst>
      <p:ext uri="{BB962C8B-B14F-4D97-AF65-F5344CB8AC3E}">
        <p14:creationId xmlns:p14="http://schemas.microsoft.com/office/powerpoint/2010/main" val="37296008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95" b="0" i="0">
                <a:solidFill>
                  <a:schemeClr val="tx1"/>
                </a:solidFill>
                <a:uFillTx/>
                <a:latin typeface="Calibri Light"/>
                <a:cs typeface="Calibri Light"/>
              </a:defRPr>
            </a:lvl1pPr>
          </a:lstStyle>
          <a:p>
            <a:pPr marL="14942"/>
            <a:endParaRPr lang="en-US" spc="-7"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1/7/2022</a:t>
            </a:fld>
            <a:endParaRPr lang="en-US" dirty="0">
              <a:uFillTx/>
            </a:endParaRPr>
          </a:p>
        </p:txBody>
      </p:sp>
      <p:sp>
        <p:nvSpPr>
          <p:cNvPr id="4" name="Holder 4"/>
          <p:cNvSpPr>
            <a:spLocks noGrp="1"/>
          </p:cNvSpPr>
          <p:nvPr>
            <p:ph type="sldNum" sz="quarter" idx="7"/>
          </p:nvPr>
        </p:nvSpPr>
        <p:spPr/>
        <p:txBody>
          <a:bodyPr lIns="0" tIns="0" rIns="0" bIns="0"/>
          <a:lstStyle>
            <a:lvl1pPr>
              <a:defRPr sz="1295" b="0" i="0">
                <a:solidFill>
                  <a:schemeClr val="tx1"/>
                </a:solidFill>
                <a:uFillTx/>
                <a:latin typeface="Calibri Light"/>
                <a:cs typeface="Calibri Light"/>
              </a:defRPr>
            </a:lvl1pPr>
          </a:lstStyle>
          <a:p>
            <a:pPr marL="14942"/>
            <a:r>
              <a:rPr lang="en-US" spc="-12"/>
              <a:t>1</a:t>
            </a:r>
            <a:r>
              <a:rPr lang="en-US" spc="-24"/>
              <a:t>-</a:t>
            </a:r>
            <a:fld id="{81D60167-4931-47E6-BA6A-407CBD079E47}" type="slidenum">
              <a:rPr smtClean="0"/>
              <a:pPr marL="14942"/>
              <a:t>‹#›</a:t>
            </a:fld>
            <a:endParaRPr dirty="0"/>
          </a:p>
        </p:txBody>
      </p:sp>
    </p:spTree>
    <p:extLst>
      <p:ext uri="{BB962C8B-B14F-4D97-AF65-F5344CB8AC3E}">
        <p14:creationId xmlns:p14="http://schemas.microsoft.com/office/powerpoint/2010/main" val="28798682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Diseño personalizado">
  <p:cSld name="6_Diseño personalizado">
    <p:spTree>
      <p:nvGrpSpPr>
        <p:cNvPr id="1" name="Shape 11"/>
        <p:cNvGrpSpPr/>
        <p:nvPr/>
      </p:nvGrpSpPr>
      <p:grpSpPr>
        <a:xfrm>
          <a:off x="0" y="0"/>
          <a:ext cx="0" cy="0"/>
          <a:chOff x="0" y="0"/>
          <a:chExt cx="0" cy="0"/>
        </a:xfrm>
      </p:grpSpPr>
      <p:sp>
        <p:nvSpPr>
          <p:cNvPr id="12" name="Google Shape;12;p4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46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465"/>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46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1pPr>
            <a:lvl2pPr marL="0" lvl="1"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2pPr>
            <a:lvl3pPr marL="0" lvl="2"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3pPr>
            <a:lvl4pPr marL="0" lvl="3"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4pPr>
            <a:lvl5pPr marL="0" lvl="4"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5pPr>
            <a:lvl6pPr marL="0" lvl="5"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6pPr>
            <a:lvl7pPr marL="0" lvl="6"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7pPr>
            <a:lvl8pPr marL="0" lvl="7"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8pPr>
            <a:lvl9pPr marL="0" lvl="8" indent="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9pPr>
          </a:lstStyle>
          <a:p>
            <a:fld id="{00000000-1234-1234-1234-123412341234}" type="slidenum">
              <a:rPr lang="en-US" smtClean="0"/>
              <a:pPr/>
              <a:t>‹#›</a:t>
            </a:fld>
            <a:endParaRPr lang="en-US"/>
          </a:p>
        </p:txBody>
      </p:sp>
      <p:sp>
        <p:nvSpPr>
          <p:cNvPr id="16" name="Google Shape;16;p465"/>
          <p:cNvSpPr>
            <a:spLocks noGrp="1"/>
          </p:cNvSpPr>
          <p:nvPr>
            <p:ph type="pic" idx="2"/>
          </p:nvPr>
        </p:nvSpPr>
        <p:spPr>
          <a:xfrm>
            <a:off x="2" y="0"/>
            <a:ext cx="9699525" cy="6858000"/>
          </a:xfrm>
          <a:prstGeom prst="rect">
            <a:avLst/>
          </a:prstGeom>
          <a:solidFill>
            <a:srgbClr val="F2F2F2"/>
          </a:solidFill>
          <a:ln>
            <a:noFill/>
          </a:ln>
        </p:spPr>
      </p:sp>
    </p:spTree>
    <p:extLst>
      <p:ext uri="{BB962C8B-B14F-4D97-AF65-F5344CB8AC3E}">
        <p14:creationId xmlns:p14="http://schemas.microsoft.com/office/powerpoint/2010/main" val="17202946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_Diseño personalizado">
  <p:cSld name="6_Diseño personalizado">
    <p:spTree>
      <p:nvGrpSpPr>
        <p:cNvPr id="1" name="Shape 17"/>
        <p:cNvGrpSpPr/>
        <p:nvPr/>
      </p:nvGrpSpPr>
      <p:grpSpPr>
        <a:xfrm>
          <a:off x="0" y="0"/>
          <a:ext cx="0" cy="0"/>
          <a:chOff x="0" y="0"/>
          <a:chExt cx="0" cy="0"/>
        </a:xfrm>
      </p:grpSpPr>
      <p:sp>
        <p:nvSpPr>
          <p:cNvPr id="18" name="Google Shape;18;p466"/>
          <p:cNvSpPr txBox="1">
            <a:spLocks noGrp="1"/>
          </p:cNvSpPr>
          <p:nvPr>
            <p:ph type="title"/>
          </p:nvPr>
        </p:nvSpPr>
        <p:spPr>
          <a:xfrm>
            <a:off x="961743" y="2512391"/>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F7941D"/>
              </a:buClr>
              <a:buSzPts val="6000"/>
              <a:buFont typeface="Gill Sans"/>
              <a:buNone/>
              <a:defRPr sz="8000" b="1">
                <a:solidFill>
                  <a:srgbClr val="F7941D"/>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6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6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66"/>
          <p:cNvSpPr/>
          <p:nvPr/>
        </p:nvSpPr>
        <p:spPr>
          <a:xfrm>
            <a:off x="0" y="6356351"/>
            <a:ext cx="12192000" cy="225141"/>
          </a:xfrm>
          <a:prstGeom prst="rect">
            <a:avLst/>
          </a:prstGeom>
          <a:solidFill>
            <a:srgbClr val="818286"/>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22" name="Google Shape;22;p466"/>
          <p:cNvSpPr txBox="1">
            <a:spLocks noGrp="1"/>
          </p:cNvSpPr>
          <p:nvPr>
            <p:ph type="sldNum" idx="12"/>
          </p:nvPr>
        </p:nvSpPr>
        <p:spPr>
          <a:xfrm>
            <a:off x="5823045" y="6265365"/>
            <a:ext cx="545911" cy="40711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1pPr>
            <a:lvl2pPr marL="0" marR="0" lvl="1"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2pPr>
            <a:lvl3pPr marL="0" marR="0" lvl="2"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3pPr>
            <a:lvl4pPr marL="0" marR="0" lvl="3"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4pPr>
            <a:lvl5pPr marL="0" marR="0" lvl="4"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5pPr>
            <a:lvl6pPr marL="0" marR="0" lvl="5"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6pPr>
            <a:lvl7pPr marL="0" marR="0" lvl="6"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7pPr>
            <a:lvl8pPr marL="0" marR="0" lvl="7"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8pPr>
            <a:lvl9pPr marL="0" marR="0" lvl="8" indent="0" algn="r">
              <a:lnSpc>
                <a:spcPct val="100000"/>
              </a:lnSpc>
              <a:spcBef>
                <a:spcPts val="0"/>
              </a:spcBef>
              <a:spcAft>
                <a:spcPts val="0"/>
              </a:spcAft>
              <a:buClr>
                <a:srgbClr val="000000"/>
              </a:buClr>
              <a:buSzPts val="900"/>
              <a:buFont typeface="Arial"/>
              <a:buNone/>
              <a:defRPr sz="1200" b="1" i="0" u="none" strike="noStrike" cap="none">
                <a:solidFill>
                  <a:schemeClr val="lt1"/>
                </a:solidFill>
                <a:latin typeface="Palatino Linotype"/>
                <a:ea typeface="Palatino Linotype"/>
                <a:cs typeface="Palatino Linotype"/>
                <a:sym typeface="Palatino Linotype"/>
              </a:defRPr>
            </a:lvl9pPr>
          </a:lstStyle>
          <a:p>
            <a:fld id="{00000000-1234-1234-1234-123412341234}" type="slidenum">
              <a:rPr lang="en-US" smtClean="0"/>
              <a:pPr/>
              <a:t>‹#›</a:t>
            </a:fld>
            <a:endParaRPr lang="en-US"/>
          </a:p>
        </p:txBody>
      </p:sp>
      <p:sp>
        <p:nvSpPr>
          <p:cNvPr id="23" name="Google Shape;23;p466"/>
          <p:cNvSpPr txBox="1">
            <a:spLocks noGrp="1"/>
          </p:cNvSpPr>
          <p:nvPr>
            <p:ph type="body" idx="1"/>
          </p:nvPr>
        </p:nvSpPr>
        <p:spPr>
          <a:xfrm>
            <a:off x="961743" y="4712873"/>
            <a:ext cx="10515600" cy="1219200"/>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1000"/>
              </a:spcBef>
              <a:spcAft>
                <a:spcPts val="0"/>
              </a:spcAft>
              <a:buClr>
                <a:schemeClr val="dk1"/>
              </a:buClr>
              <a:buSzPts val="1800"/>
              <a:buChar char="•"/>
              <a:defRPr/>
            </a:lvl1pPr>
            <a:lvl2pPr marL="1219170" lvl="1" indent="-457189" algn="l">
              <a:lnSpc>
                <a:spcPct val="90000"/>
              </a:lnSpc>
              <a:spcBef>
                <a:spcPts val="500"/>
              </a:spcBef>
              <a:spcAft>
                <a:spcPts val="0"/>
              </a:spcAft>
              <a:buClr>
                <a:schemeClr val="dk1"/>
              </a:buClr>
              <a:buSzPts val="1800"/>
              <a:buChar char="•"/>
              <a:defRPr/>
            </a:lvl2pPr>
            <a:lvl3pPr marL="1828754" lvl="2" indent="-457189" algn="l">
              <a:lnSpc>
                <a:spcPct val="90000"/>
              </a:lnSpc>
              <a:spcBef>
                <a:spcPts val="500"/>
              </a:spcBef>
              <a:spcAft>
                <a:spcPts val="0"/>
              </a:spcAft>
              <a:buClr>
                <a:schemeClr val="dk1"/>
              </a:buClr>
              <a:buSzPts val="1800"/>
              <a:buChar char="•"/>
              <a:defRPr/>
            </a:lvl3pPr>
            <a:lvl4pPr marL="2438339" lvl="3" indent="-457189" algn="l">
              <a:lnSpc>
                <a:spcPct val="90000"/>
              </a:lnSpc>
              <a:spcBef>
                <a:spcPts val="500"/>
              </a:spcBef>
              <a:spcAft>
                <a:spcPts val="0"/>
              </a:spcAft>
              <a:buClr>
                <a:schemeClr val="dk1"/>
              </a:buClr>
              <a:buSzPts val="1800"/>
              <a:buChar char="•"/>
              <a:defRPr/>
            </a:lvl4pPr>
            <a:lvl5pPr marL="3047924" lvl="4" indent="-457189" algn="l">
              <a:lnSpc>
                <a:spcPct val="90000"/>
              </a:lnSpc>
              <a:spcBef>
                <a:spcPts val="500"/>
              </a:spcBef>
              <a:spcAft>
                <a:spcPts val="0"/>
              </a:spcAft>
              <a:buClr>
                <a:schemeClr val="dk1"/>
              </a:buClr>
              <a:buSzPts val="1800"/>
              <a:buChar char="•"/>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pic>
        <p:nvPicPr>
          <p:cNvPr id="24" name="Google Shape;24;p466"/>
          <p:cNvPicPr preferRelativeResize="0"/>
          <p:nvPr/>
        </p:nvPicPr>
        <p:blipFill rotWithShape="1">
          <a:blip r:embed="rId2">
            <a:alphaModFix/>
          </a:blip>
          <a:srcRect/>
          <a:stretch/>
        </p:blipFill>
        <p:spPr>
          <a:xfrm>
            <a:off x="1" y="6250601"/>
            <a:ext cx="1173921" cy="436641"/>
          </a:xfrm>
          <a:prstGeom prst="rect">
            <a:avLst/>
          </a:prstGeom>
          <a:noFill/>
          <a:ln>
            <a:noFill/>
          </a:ln>
        </p:spPr>
      </p:pic>
    </p:spTree>
    <p:extLst>
      <p:ext uri="{BB962C8B-B14F-4D97-AF65-F5344CB8AC3E}">
        <p14:creationId xmlns:p14="http://schemas.microsoft.com/office/powerpoint/2010/main" val="3311662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4BD47-383C-4DC2-8A08-98AB10C162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9E6F5A-FEF9-453A-9D0D-F8A2F1B17B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D6C42F-F512-4FE3-B076-696BECBF9F73}"/>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555DBBE5-16C9-4B64-8F49-CEE4271D3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9E8BC1-A299-40AB-A6F5-E0571F5ECED8}"/>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1923716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B8026-DE41-4C9E-8A7A-24DDB508B2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3C2E72-DC79-40A9-A853-C31EE39B88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B6930F-D234-4620-9387-24CE7DD7F5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C1CEE0-3FB4-4754-AFD3-16A205EA21B1}"/>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6" name="Footer Placeholder 5">
            <a:extLst>
              <a:ext uri="{FF2B5EF4-FFF2-40B4-BE49-F238E27FC236}">
                <a16:creationId xmlns:a16="http://schemas.microsoft.com/office/drawing/2014/main" id="{E0BB61CA-6CBD-4D48-898F-49F164370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BF4D93-621F-4E6C-AD13-C63F0FE27BF5}"/>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2136997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2C64A-62DE-45C0-8EF2-502B3F4F63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7C734D-E9EA-418A-89A0-E26669647F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24E1BA-DFCA-4204-972F-F0EC0974E4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619B07-7698-41AE-9A3B-93084B2BB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613EF-6A5F-4D10-AEAC-B857BCF8FE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CBF3E2-A01B-47FA-B172-D05DB5BF4AD9}"/>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8" name="Footer Placeholder 7">
            <a:extLst>
              <a:ext uri="{FF2B5EF4-FFF2-40B4-BE49-F238E27FC236}">
                <a16:creationId xmlns:a16="http://schemas.microsoft.com/office/drawing/2014/main" id="{BEADB584-84BA-44ED-897B-336B8E179B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BC61AE-04FC-44B2-9DC2-BB4345118FD0}"/>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753293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BA9A6-8591-466C-A5E3-5D5395AD24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87ECBA-EFD1-4E16-A307-6904D31A8184}"/>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4" name="Footer Placeholder 3">
            <a:extLst>
              <a:ext uri="{FF2B5EF4-FFF2-40B4-BE49-F238E27FC236}">
                <a16:creationId xmlns:a16="http://schemas.microsoft.com/office/drawing/2014/main" id="{59A1E726-A037-4444-B55B-AF62B64853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D37089-BA68-4B33-AFBC-FF807C5CD6F8}"/>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2573288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9CA473-28F1-4DD0-AE09-F08F57FF3325}"/>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3" name="Footer Placeholder 2">
            <a:extLst>
              <a:ext uri="{FF2B5EF4-FFF2-40B4-BE49-F238E27FC236}">
                <a16:creationId xmlns:a16="http://schemas.microsoft.com/office/drawing/2014/main" id="{FD7CDAA8-334C-420D-AC41-B21F5C894F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257D67-613C-4800-BC46-00F825724BEA}"/>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1415376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D44EE-6621-424C-90E1-C3346505CE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517ED8-9D5B-4F16-9F54-B1AC2AD562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10DCA2-8C97-4F36-9EE5-367B79226D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368F0C-6EB5-4A2D-A076-75FE9BF44959}"/>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6" name="Footer Placeholder 5">
            <a:extLst>
              <a:ext uri="{FF2B5EF4-FFF2-40B4-BE49-F238E27FC236}">
                <a16:creationId xmlns:a16="http://schemas.microsoft.com/office/drawing/2014/main" id="{A1AF3AB4-DDF7-4F9A-881B-46597CDF93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692A8B-44D8-4497-BB38-7076146F597D}"/>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2646065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F552-EEC5-455F-B840-1C2A9A54C0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4FBE38-E737-42EF-A3A3-17216FF39F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D43DD8-138C-4C40-86E8-21C12C0714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5DEEA1-A804-4328-9FD0-42DD0C6B0FF8}"/>
              </a:ext>
            </a:extLst>
          </p:cNvPr>
          <p:cNvSpPr>
            <a:spLocks noGrp="1"/>
          </p:cNvSpPr>
          <p:nvPr>
            <p:ph type="dt" sz="half" idx="10"/>
          </p:nvPr>
        </p:nvSpPr>
        <p:spPr/>
        <p:txBody>
          <a:bodyPr/>
          <a:lstStyle/>
          <a:p>
            <a:fld id="{50CD297D-BF56-4E6F-AC28-65F10418718C}" type="datetimeFigureOut">
              <a:rPr lang="en-US" smtClean="0"/>
              <a:t>1/7/2022</a:t>
            </a:fld>
            <a:endParaRPr lang="en-US"/>
          </a:p>
        </p:txBody>
      </p:sp>
      <p:sp>
        <p:nvSpPr>
          <p:cNvPr id="6" name="Footer Placeholder 5">
            <a:extLst>
              <a:ext uri="{FF2B5EF4-FFF2-40B4-BE49-F238E27FC236}">
                <a16:creationId xmlns:a16="http://schemas.microsoft.com/office/drawing/2014/main" id="{9884C951-0FF4-4ABD-BC29-304621C3A5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A11C52-360C-4575-B940-0570D58F267C}"/>
              </a:ext>
            </a:extLst>
          </p:cNvPr>
          <p:cNvSpPr>
            <a:spLocks noGrp="1"/>
          </p:cNvSpPr>
          <p:nvPr>
            <p:ph type="sldNum" sz="quarter" idx="12"/>
          </p:nvPr>
        </p:nvSpPr>
        <p:spPr/>
        <p:txBody>
          <a:bodyPr/>
          <a:lstStyle/>
          <a:p>
            <a:fld id="{A6BF61DE-9D09-463F-B020-35BC56E7D22C}" type="slidenum">
              <a:rPr lang="en-US" smtClean="0"/>
              <a:t>‹#›</a:t>
            </a:fld>
            <a:endParaRPr lang="en-US"/>
          </a:p>
        </p:txBody>
      </p:sp>
    </p:spTree>
    <p:extLst>
      <p:ext uri="{BB962C8B-B14F-4D97-AF65-F5344CB8AC3E}">
        <p14:creationId xmlns:p14="http://schemas.microsoft.com/office/powerpoint/2010/main" val="2759330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847BDA-0422-4339-9BFB-4E9540FAE9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49DE1A-6B5D-48FA-8EED-36FB7F54FF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FE350B-7E42-4F86-8BAA-7F002BAA8F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CD297D-BF56-4E6F-AC28-65F10418718C}" type="datetimeFigureOut">
              <a:rPr lang="en-US" smtClean="0"/>
              <a:t>1/7/2022</a:t>
            </a:fld>
            <a:endParaRPr lang="en-US"/>
          </a:p>
        </p:txBody>
      </p:sp>
      <p:sp>
        <p:nvSpPr>
          <p:cNvPr id="5" name="Footer Placeholder 4">
            <a:extLst>
              <a:ext uri="{FF2B5EF4-FFF2-40B4-BE49-F238E27FC236}">
                <a16:creationId xmlns:a16="http://schemas.microsoft.com/office/drawing/2014/main" id="{B2C1BCC6-A770-419F-A6B1-C89DFF4B5A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2CBD4F-DDD7-4555-9DAB-19E1A48DF0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BF61DE-9D09-463F-B020-35BC56E7D22C}" type="slidenum">
              <a:rPr lang="en-US" smtClean="0"/>
              <a:t>‹#›</a:t>
            </a:fld>
            <a:endParaRPr lang="en-US"/>
          </a:p>
        </p:txBody>
      </p:sp>
    </p:spTree>
    <p:extLst>
      <p:ext uri="{BB962C8B-B14F-4D97-AF65-F5344CB8AC3E}">
        <p14:creationId xmlns:p14="http://schemas.microsoft.com/office/powerpoint/2010/main" val="3925231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07/01/2022</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extLst>
      <p:ext uri="{BB962C8B-B14F-4D97-AF65-F5344CB8AC3E}">
        <p14:creationId xmlns:p14="http://schemas.microsoft.com/office/powerpoint/2010/main" val="5911677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ftr="0" dt="0"/>
  <p:txStyles>
    <p:titleStyle>
      <a:lvl1pPr algn="l" defTabSz="914377" rtl="0" eaLnBrk="1" latinLnBrk="0" hangingPunct="1">
        <a:lnSpc>
          <a:spcPct val="90000"/>
        </a:lnSpc>
        <a:spcBef>
          <a:spcPct val="0"/>
        </a:spcBef>
        <a:buNone/>
        <a:defRPr sz="4400" kern="1200">
          <a:solidFill>
            <a:schemeClr val="tx1"/>
          </a:solidFill>
          <a:uFillTx/>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uFillTx/>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uFillTx/>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uFillTx/>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p:bodyStyle>
    <p:otherStyle>
      <a:defPPr>
        <a:defRPr lang="es-VE">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3"/>
          <a:srcRect l="2865" r="2865"/>
          <a:stretch>
            <a:fillRect/>
          </a:stretch>
        </p:blipFill>
        <p:spPr>
          <a:solidFill>
            <a:srgbClr val="818286"/>
          </a:solidFill>
        </p:spPr>
      </p:pic>
      <p:sp>
        <p:nvSpPr>
          <p:cNvPr id="18" name="Rectangle 13"/>
          <p:cNvSpPr>
            <a:spLocks/>
          </p:cNvSpPr>
          <p:nvPr/>
        </p:nvSpPr>
        <p:spPr>
          <a:xfrm>
            <a:off x="-18197" y="1"/>
            <a:ext cx="9717724" cy="6869151"/>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buClr>
                <a:srgbClr val="000000"/>
              </a:buClr>
              <a:defRPr/>
            </a:pPr>
            <a:endParaRPr lang="en-US" dirty="0">
              <a:solidFill>
                <a:srgbClr val="FFFFFF"/>
              </a:solidFill>
              <a:latin typeface="Palatino Linotype"/>
              <a:sym typeface="Arial"/>
            </a:endParaRPr>
          </a:p>
        </p:txBody>
      </p:sp>
      <p:sp>
        <p:nvSpPr>
          <p:cNvPr id="16" name="Elipse 15"/>
          <p:cNvSpPr>
            <a:spLocks/>
          </p:cNvSpPr>
          <p:nvPr/>
        </p:nvSpPr>
        <p:spPr>
          <a:xfrm>
            <a:off x="6768247" y="4538683"/>
            <a:ext cx="1584277" cy="16159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s-VE" sz="1867" kern="0" dirty="0">
              <a:solidFill>
                <a:srgbClr val="FFFFFF"/>
              </a:solidFill>
              <a:latin typeface="Palatino Linotype"/>
              <a:sym typeface="Arial"/>
            </a:endParaRPr>
          </a:p>
        </p:txBody>
      </p:sp>
      <p:pic>
        <p:nvPicPr>
          <p:cNvPr id="17" name="Imagen 16"/>
          <p:cNvPicPr>
            <a:picLocks noChangeAspect="1"/>
          </p:cNvPicPr>
          <p:nvPr/>
        </p:nvPicPr>
        <p:blipFill>
          <a:blip r:embed="rId4" cstate="print"/>
          <a:stretch>
            <a:fillRect/>
          </a:stretch>
        </p:blipFill>
        <p:spPr>
          <a:xfrm>
            <a:off x="6246166" y="3966950"/>
            <a:ext cx="2512679" cy="2509541"/>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2" y="1527857"/>
            <a:ext cx="12191999" cy="2726387"/>
          </a:xfrm>
          <a:prstGeom prst="rect">
            <a:avLst/>
          </a:prstGeom>
        </p:spPr>
        <p:txBody>
          <a:bodyPr vert="horz" wrap="square" lIns="0" tIns="17780"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6933" algn="ctr" defTabSz="914377">
              <a:lnSpc>
                <a:spcPct val="100000"/>
              </a:lnSpc>
              <a:spcBef>
                <a:spcPts val="140"/>
              </a:spcBef>
              <a:defRPr/>
            </a:pPr>
            <a:r>
              <a:rPr lang="en-US" sz="8800" b="1" dirty="0">
                <a:solidFill>
                  <a:srgbClr val="FFFFFF"/>
                </a:solidFill>
                <a:latin typeface="Times New Roman"/>
                <a:sym typeface="Arial"/>
              </a:rPr>
              <a:t>4: Aggregating Pandas DataFrames</a:t>
            </a:r>
          </a:p>
        </p:txBody>
      </p:sp>
    </p:spTree>
    <p:extLst>
      <p:ext uri="{BB962C8B-B14F-4D97-AF65-F5344CB8AC3E}">
        <p14:creationId xmlns:p14="http://schemas.microsoft.com/office/powerpoint/2010/main" val="694502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894411"/>
            <a:ext cx="10129096"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NCEI API's stations endpoint gives us all the information we need for the stations.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is in the weather_stations.csv file, as well as in the stations table in the SQLite database.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read this data into a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station_info</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pd.read_csv</a:t>
            </a:r>
            <a:r>
              <a:rPr lang="en-US" sz="2667" kern="0" dirty="0">
                <a:solidFill>
                  <a:srgbClr val="ED7D31"/>
                </a:solidFill>
                <a:latin typeface="Arial"/>
                <a:cs typeface="Arial"/>
                <a:sym typeface="Arial"/>
              </a:rPr>
              <a:t>('data/weather_stations.csv')</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station_info.head</a:t>
            </a:r>
            <a:r>
              <a:rPr lang="en-US" sz="2667" kern="0" dirty="0">
                <a:solidFill>
                  <a:srgbClr val="ED7D31"/>
                </a:solidFill>
                <a:latin typeface="Arial"/>
                <a:cs typeface="Arial"/>
                <a:sym typeface="Arial"/>
              </a:rPr>
              <a:t>()</a:t>
            </a:r>
          </a:p>
        </p:txBody>
      </p:sp>
    </p:spTree>
    <p:extLst>
      <p:ext uri="{BB962C8B-B14F-4D97-AF65-F5344CB8AC3E}">
        <p14:creationId xmlns:p14="http://schemas.microsoft.com/office/powerpoint/2010/main" val="15875690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100</a:t>
            </a:fld>
            <a:endParaRPr kern="0" dirty="0">
              <a:solidFill>
                <a:srgbClr val="FFFFFF"/>
              </a:solidFill>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695153"/>
            <a:ext cx="10129096" cy="919120"/>
          </a:xfrm>
          <a:prstGeom prst="rect">
            <a:avLst/>
          </a:prstGeom>
        </p:spPr>
        <p:txBody>
          <a:bodyPr vert="horz" wrap="square" lIns="0" tIns="16087" rIns="0" bIns="0" rtlCol="0">
            <a:spAutoFit/>
          </a:bodyPr>
          <a:lstStyle/>
          <a:p>
            <a:pPr algn="ctr" defTabSz="1219170">
              <a:buClr>
                <a:srgbClr val="000000"/>
              </a:buClr>
              <a:defRPr/>
            </a:pPr>
            <a:r>
              <a:rPr lang="en-US" sz="5867" b="1" kern="0" dirty="0">
                <a:solidFill>
                  <a:srgbClr val="ED7D31"/>
                </a:solidFill>
                <a:latin typeface="Arial"/>
                <a:cs typeface="Arial"/>
                <a:sym typeface="Arial"/>
              </a:rPr>
              <a:t>"Complete Lab 4"</a:t>
            </a:r>
          </a:p>
        </p:txBody>
      </p:sp>
    </p:spTree>
    <p:extLst>
      <p:ext uri="{BB962C8B-B14F-4D97-AF65-F5344CB8AC3E}">
        <p14:creationId xmlns:p14="http://schemas.microsoft.com/office/powerpoint/2010/main" val="1997936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894411"/>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ones in New Jersey are southwest of NYC, while the ones in Connecticut are northeast of NYC:</a:t>
            </a:r>
            <a:endParaRPr lang="en-US" sz="2667"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8A755082-817F-4A21-AFF7-A36E3212BB2C}"/>
              </a:ext>
            </a:extLst>
          </p:cNvPr>
          <p:cNvPicPr>
            <a:picLocks noChangeAspect="1"/>
          </p:cNvPicPr>
          <p:nvPr/>
        </p:nvPicPr>
        <p:blipFill>
          <a:blip r:embed="rId3"/>
          <a:stretch>
            <a:fillRect/>
          </a:stretch>
        </p:blipFill>
        <p:spPr>
          <a:xfrm>
            <a:off x="1330632" y="3120866"/>
            <a:ext cx="9530736" cy="2749783"/>
          </a:xfrm>
          <a:prstGeom prst="rect">
            <a:avLst/>
          </a:prstGeom>
        </p:spPr>
      </p:pic>
    </p:spTree>
    <p:extLst>
      <p:ext uri="{BB962C8B-B14F-4D97-AF65-F5344CB8AC3E}">
        <p14:creationId xmlns:p14="http://schemas.microsoft.com/office/powerpoint/2010/main" val="3279679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3" y="2271825"/>
            <a:ext cx="4041993"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Before we join the data, let's get some information on how many distinct stations we have and how many entries are in each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a:t>
            </a:r>
            <a:endParaRPr lang="en-US" sz="2667" kern="0" dirty="0">
              <a:solidFill>
                <a:srgbClr val="ED7D31"/>
              </a:solidFill>
              <a:latin typeface="Arial"/>
              <a:cs typeface="Arial"/>
              <a:sym typeface="Arial"/>
            </a:endParaRPr>
          </a:p>
        </p:txBody>
      </p:sp>
      <p:pic>
        <p:nvPicPr>
          <p:cNvPr id="7" name="Picture 6">
            <a:extLst>
              <a:ext uri="{FF2B5EF4-FFF2-40B4-BE49-F238E27FC236}">
                <a16:creationId xmlns:a16="http://schemas.microsoft.com/office/drawing/2014/main" id="{5E895DB6-05FB-46D8-A42F-1272637721F2}"/>
              </a:ext>
            </a:extLst>
          </p:cNvPr>
          <p:cNvPicPr>
            <a:picLocks noChangeAspect="1"/>
          </p:cNvPicPr>
          <p:nvPr/>
        </p:nvPicPr>
        <p:blipFill>
          <a:blip r:embed="rId3"/>
          <a:stretch>
            <a:fillRect/>
          </a:stretch>
        </p:blipFill>
        <p:spPr>
          <a:xfrm>
            <a:off x="5934412" y="1526261"/>
            <a:ext cx="4778137" cy="4379959"/>
          </a:xfrm>
          <a:prstGeom prst="rect">
            <a:avLst/>
          </a:prstGeom>
        </p:spPr>
      </p:pic>
    </p:spTree>
    <p:extLst>
      <p:ext uri="{BB962C8B-B14F-4D97-AF65-F5344CB8AC3E}">
        <p14:creationId xmlns:p14="http://schemas.microsoft.com/office/powerpoint/2010/main" val="488496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2715148"/>
            <a:ext cx="10190432"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To select the rows, we just grab the value at index 0 (1 for columns):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station_info.shape</a:t>
            </a:r>
            <a:r>
              <a:rPr lang="en-US" sz="2667" kern="0" dirty="0">
                <a:solidFill>
                  <a:srgbClr val="ED7D31"/>
                </a:solidFill>
                <a:latin typeface="Arial"/>
                <a:cs typeface="Arial"/>
                <a:sym typeface="Arial"/>
              </a:rPr>
              <a:t>[0], </a:t>
            </a:r>
            <a:r>
              <a:rPr lang="en-US" sz="2667" kern="0" dirty="0" err="1">
                <a:solidFill>
                  <a:srgbClr val="ED7D31"/>
                </a:solidFill>
                <a:latin typeface="Arial"/>
                <a:cs typeface="Arial"/>
                <a:sym typeface="Arial"/>
              </a:rPr>
              <a:t>weather.shape</a:t>
            </a:r>
            <a:r>
              <a:rPr lang="en-US" sz="2667" kern="0" dirty="0">
                <a:solidFill>
                  <a:srgbClr val="ED7D31"/>
                </a:solidFill>
                <a:latin typeface="Arial"/>
                <a:cs typeface="Arial"/>
                <a:sym typeface="Arial"/>
              </a:rPr>
              <a:t>[0] # 0=rows, 1=cols</a:t>
            </a:r>
          </a:p>
          <a:p>
            <a:pPr defTabSz="1219170">
              <a:buClr>
                <a:srgbClr val="000000"/>
              </a:buClr>
              <a:defRPr/>
            </a:pPr>
            <a:r>
              <a:rPr lang="en-US" sz="2667" kern="0" dirty="0">
                <a:solidFill>
                  <a:srgbClr val="ED7D31"/>
                </a:solidFill>
                <a:latin typeface="Arial"/>
                <a:cs typeface="Arial"/>
                <a:sym typeface="Arial"/>
              </a:rPr>
              <a:t>(279, 78780)</a:t>
            </a:r>
          </a:p>
        </p:txBody>
      </p:sp>
    </p:spTree>
    <p:extLst>
      <p:ext uri="{BB962C8B-B14F-4D97-AF65-F5344CB8AC3E}">
        <p14:creationId xmlns:p14="http://schemas.microsoft.com/office/powerpoint/2010/main" val="1820541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1484044"/>
            <a:ext cx="10190432" cy="453100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Since we will be checking the row count often, it makes more sense to write a function that will give us the row count for any number of </a:t>
            </a:r>
            <a:r>
              <a:rPr lang="en-US" sz="2667" kern="0" dirty="0" err="1">
                <a:solidFill>
                  <a:srgbClr val="000000"/>
                </a:solidFill>
                <a:latin typeface="Arial"/>
                <a:cs typeface="Arial"/>
                <a:sym typeface="Arial"/>
              </a:rPr>
              <a:t>dataframes</a:t>
            </a:r>
            <a:r>
              <a:rPr lang="en-US" sz="2667" kern="0" dirty="0">
                <a:solidFill>
                  <a:srgbClr val="000000"/>
                </a:solidFill>
                <a:latin typeface="Arial"/>
                <a:cs typeface="Arial"/>
                <a:sym typeface="Arial"/>
              </a:rPr>
              <a:t>.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a:t>
            </a:r>
            <a:r>
              <a:rPr lang="en-US" sz="2667" kern="0" dirty="0" err="1">
                <a:solidFill>
                  <a:srgbClr val="000000"/>
                </a:solidFill>
                <a:latin typeface="Arial"/>
                <a:cs typeface="Arial"/>
                <a:sym typeface="Arial"/>
              </a:rPr>
              <a:t>dfs</a:t>
            </a:r>
            <a:r>
              <a:rPr lang="en-US" sz="2667" kern="0" dirty="0">
                <a:solidFill>
                  <a:srgbClr val="000000"/>
                </a:solidFill>
                <a:latin typeface="Arial"/>
                <a:cs typeface="Arial"/>
                <a:sym typeface="Arial"/>
              </a:rPr>
              <a:t> argument collects all the input to this function in a tuple, which we can iterate over in a list comprehension to get the row count:</a:t>
            </a:r>
          </a:p>
          <a:p>
            <a:pPr defTabSz="1219170">
              <a:buClr>
                <a:srgbClr val="000000"/>
              </a:buClr>
              <a:defRPr/>
            </a:pPr>
            <a:r>
              <a:rPr lang="en-US" sz="2667" kern="0" dirty="0">
                <a:solidFill>
                  <a:srgbClr val="ED7D31"/>
                </a:solidFill>
                <a:latin typeface="Arial"/>
                <a:cs typeface="Arial"/>
                <a:sym typeface="Arial"/>
              </a:rPr>
              <a:t>&gt;&gt;&gt; def </a:t>
            </a:r>
            <a:r>
              <a:rPr lang="en-US" sz="2667" kern="0" dirty="0" err="1">
                <a:solidFill>
                  <a:srgbClr val="ED7D31"/>
                </a:solidFill>
                <a:latin typeface="Arial"/>
                <a:cs typeface="Arial"/>
                <a:sym typeface="Arial"/>
              </a:rPr>
              <a:t>get_row_count</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dfs</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return [</a:t>
            </a:r>
            <a:r>
              <a:rPr lang="en-US" sz="2667" kern="0" dirty="0" err="1">
                <a:solidFill>
                  <a:srgbClr val="ED7D31"/>
                </a:solidFill>
                <a:latin typeface="Arial"/>
                <a:cs typeface="Arial"/>
                <a:sym typeface="Arial"/>
              </a:rPr>
              <a:t>df.shape</a:t>
            </a:r>
            <a:r>
              <a:rPr lang="en-US" sz="2667" kern="0" dirty="0">
                <a:solidFill>
                  <a:srgbClr val="ED7D31"/>
                </a:solidFill>
                <a:latin typeface="Arial"/>
                <a:cs typeface="Arial"/>
                <a:sym typeface="Arial"/>
              </a:rPr>
              <a:t>[0] for df in </a:t>
            </a:r>
            <a:r>
              <a:rPr lang="en-US" sz="2667" kern="0" dirty="0" err="1">
                <a:solidFill>
                  <a:srgbClr val="ED7D31"/>
                </a:solidFill>
                <a:latin typeface="Arial"/>
                <a:cs typeface="Arial"/>
                <a:sym typeface="Arial"/>
              </a:rPr>
              <a:t>dfs</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get_row_count</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station_info</a:t>
            </a:r>
            <a:r>
              <a:rPr lang="en-US" sz="2667" kern="0" dirty="0">
                <a:solidFill>
                  <a:srgbClr val="ED7D31"/>
                </a:solidFill>
                <a:latin typeface="Arial"/>
                <a:cs typeface="Arial"/>
                <a:sym typeface="Arial"/>
              </a:rPr>
              <a:t>, weather)</a:t>
            </a:r>
          </a:p>
          <a:p>
            <a:pPr defTabSz="1219170">
              <a:buClr>
                <a:srgbClr val="000000"/>
              </a:buClr>
              <a:defRPr/>
            </a:pPr>
            <a:r>
              <a:rPr lang="en-US" sz="2667" kern="0" dirty="0">
                <a:solidFill>
                  <a:srgbClr val="ED7D31"/>
                </a:solidFill>
                <a:latin typeface="Arial"/>
                <a:cs typeface="Arial"/>
                <a:sym typeface="Arial"/>
              </a:rPr>
              <a:t>[279, 78780]</a:t>
            </a:r>
          </a:p>
        </p:txBody>
      </p:sp>
    </p:spTree>
    <p:extLst>
      <p:ext uri="{BB962C8B-B14F-4D97-AF65-F5344CB8AC3E}">
        <p14:creationId xmlns:p14="http://schemas.microsoft.com/office/powerpoint/2010/main" val="1047891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2304780"/>
            <a:ext cx="10190432"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left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is the one we call merge() on, while the right one is the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that gets passed in as an argument:</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inner_join</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weather.merge</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station_info</a:t>
            </a: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left_on</a:t>
            </a:r>
            <a:r>
              <a:rPr lang="en-US" sz="2667" kern="0" dirty="0">
                <a:solidFill>
                  <a:srgbClr val="ED7D31"/>
                </a:solidFill>
                <a:latin typeface="Arial"/>
                <a:cs typeface="Arial"/>
                <a:sym typeface="Arial"/>
              </a:rPr>
              <a:t>='station', </a:t>
            </a:r>
            <a:r>
              <a:rPr lang="en-US" sz="2667" kern="0" dirty="0" err="1">
                <a:solidFill>
                  <a:srgbClr val="ED7D31"/>
                </a:solidFill>
                <a:latin typeface="Arial"/>
                <a:cs typeface="Arial"/>
                <a:sym typeface="Arial"/>
              </a:rPr>
              <a:t>right_on</a:t>
            </a:r>
            <a:r>
              <a:rPr lang="en-US" sz="2667" kern="0" dirty="0">
                <a:solidFill>
                  <a:srgbClr val="ED7D31"/>
                </a:solidFill>
                <a:latin typeface="Arial"/>
                <a:cs typeface="Arial"/>
                <a:sym typeface="Arial"/>
              </a:rPr>
              <a:t>='id'</a:t>
            </a:r>
          </a:p>
          <a:p>
            <a:pPr defTabSz="1219170">
              <a:buClr>
                <a:srgbClr val="000000"/>
              </a:buClr>
              <a:defRPr/>
            </a:pPr>
            <a:r>
              <a:rPr lang="en-US" sz="2667" kern="0" dirty="0">
                <a:solidFill>
                  <a:srgbClr val="ED7D31"/>
                </a:solidFill>
                <a:latin typeface="Arial"/>
                <a:cs typeface="Arial"/>
                <a:sym typeface="Arial"/>
              </a:rPr>
              <a:t>... )</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inner_join.sample</a:t>
            </a:r>
            <a:r>
              <a:rPr lang="en-US" sz="2667" kern="0" dirty="0">
                <a:solidFill>
                  <a:srgbClr val="ED7D31"/>
                </a:solidFill>
                <a:latin typeface="Arial"/>
                <a:cs typeface="Arial"/>
                <a:sym typeface="Arial"/>
              </a:rPr>
              <a:t>(5, </a:t>
            </a:r>
            <a:r>
              <a:rPr lang="en-US" sz="2667" kern="0" dirty="0" err="1">
                <a:solidFill>
                  <a:srgbClr val="ED7D31"/>
                </a:solidFill>
                <a:latin typeface="Arial"/>
                <a:cs typeface="Arial"/>
                <a:sym typeface="Arial"/>
              </a:rPr>
              <a:t>random_state</a:t>
            </a:r>
            <a:r>
              <a:rPr lang="en-US" sz="2667" kern="0" dirty="0">
                <a:solidFill>
                  <a:srgbClr val="ED7D31"/>
                </a:solidFill>
                <a:latin typeface="Arial"/>
                <a:cs typeface="Arial"/>
                <a:sym typeface="Arial"/>
              </a:rPr>
              <a:t>=0)</a:t>
            </a:r>
          </a:p>
        </p:txBody>
      </p:sp>
    </p:spTree>
    <p:extLst>
      <p:ext uri="{BB962C8B-B14F-4D97-AF65-F5344CB8AC3E}">
        <p14:creationId xmlns:p14="http://schemas.microsoft.com/office/powerpoint/2010/main" val="1334723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1673753"/>
            <a:ext cx="10190432"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operation also kept both the station and id columns, which are identical:</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71AD6EA6-8D74-4579-A883-76699FC5070C}"/>
              </a:ext>
            </a:extLst>
          </p:cNvPr>
          <p:cNvPicPr>
            <a:picLocks noChangeAspect="1"/>
          </p:cNvPicPr>
          <p:nvPr/>
        </p:nvPicPr>
        <p:blipFill>
          <a:blip r:embed="rId3"/>
          <a:stretch>
            <a:fillRect/>
          </a:stretch>
        </p:blipFill>
        <p:spPr>
          <a:xfrm>
            <a:off x="917678" y="2888615"/>
            <a:ext cx="10356645" cy="2936019"/>
          </a:xfrm>
          <a:prstGeom prst="rect">
            <a:avLst/>
          </a:prstGeom>
        </p:spPr>
      </p:pic>
    </p:spTree>
    <p:extLst>
      <p:ext uri="{BB962C8B-B14F-4D97-AF65-F5344CB8AC3E}">
        <p14:creationId xmlns:p14="http://schemas.microsoft.com/office/powerpoint/2010/main" val="2171801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1673753"/>
            <a:ext cx="10190432"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In order to remove the duplicate information in the station and id columns, we can rename one of them before the join.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Consequently, we will only have to supply a value for the on parameter because the columns will share the same name:</a:t>
            </a:r>
            <a:endParaRPr lang="en-US" sz="2667" kern="0" dirty="0">
              <a:solidFill>
                <a:srgbClr val="ED7D31"/>
              </a:solidFill>
              <a:latin typeface="Arial"/>
              <a:cs typeface="Arial"/>
              <a:sym typeface="Arial"/>
            </a:endParaRPr>
          </a:p>
        </p:txBody>
      </p:sp>
      <p:pic>
        <p:nvPicPr>
          <p:cNvPr id="6" name="Picture 5">
            <a:extLst>
              <a:ext uri="{FF2B5EF4-FFF2-40B4-BE49-F238E27FC236}">
                <a16:creationId xmlns:a16="http://schemas.microsoft.com/office/drawing/2014/main" id="{A2EC6A19-5864-418B-976D-3EAEF1B2BF56}"/>
              </a:ext>
            </a:extLst>
          </p:cNvPr>
          <p:cNvPicPr>
            <a:picLocks noChangeAspect="1"/>
          </p:cNvPicPr>
          <p:nvPr/>
        </p:nvPicPr>
        <p:blipFill>
          <a:blip r:embed="rId3"/>
          <a:stretch>
            <a:fillRect/>
          </a:stretch>
        </p:blipFill>
        <p:spPr>
          <a:xfrm>
            <a:off x="1792653" y="4043296"/>
            <a:ext cx="8606695" cy="1475877"/>
          </a:xfrm>
          <a:prstGeom prst="rect">
            <a:avLst/>
          </a:prstGeom>
        </p:spPr>
      </p:pic>
    </p:spTree>
    <p:extLst>
      <p:ext uri="{BB962C8B-B14F-4D97-AF65-F5344CB8AC3E}">
        <p14:creationId xmlns:p14="http://schemas.microsoft.com/office/powerpoint/2010/main" val="1845165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1673753"/>
            <a:ext cx="10190432"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Since the columns shared the name, we only get one back after joining on them:</a:t>
            </a:r>
            <a:endParaRPr lang="en-US" sz="2667" kern="0" dirty="0">
              <a:solidFill>
                <a:srgbClr val="ED7D31"/>
              </a:solidFill>
              <a:latin typeface="Arial"/>
              <a:cs typeface="Arial"/>
              <a:sym typeface="Arial"/>
            </a:endParaRPr>
          </a:p>
        </p:txBody>
      </p:sp>
      <p:pic>
        <p:nvPicPr>
          <p:cNvPr id="7" name="Picture 6">
            <a:extLst>
              <a:ext uri="{FF2B5EF4-FFF2-40B4-BE49-F238E27FC236}">
                <a16:creationId xmlns:a16="http://schemas.microsoft.com/office/drawing/2014/main" id="{28D4D292-B347-4E8F-8520-BD01C6EFB76C}"/>
              </a:ext>
            </a:extLst>
          </p:cNvPr>
          <p:cNvPicPr>
            <a:picLocks noChangeAspect="1"/>
          </p:cNvPicPr>
          <p:nvPr/>
        </p:nvPicPr>
        <p:blipFill>
          <a:blip r:embed="rId3"/>
          <a:stretch>
            <a:fillRect/>
          </a:stretch>
        </p:blipFill>
        <p:spPr>
          <a:xfrm>
            <a:off x="1101213" y="2682371"/>
            <a:ext cx="9989575" cy="3406115"/>
          </a:xfrm>
          <a:prstGeom prst="rect">
            <a:avLst/>
          </a:prstGeom>
        </p:spPr>
      </p:pic>
    </p:spTree>
    <p:extLst>
      <p:ext uri="{BB962C8B-B14F-4D97-AF65-F5344CB8AC3E}">
        <p14:creationId xmlns:p14="http://schemas.microsoft.com/office/powerpoint/2010/main" val="2440882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19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1673752"/>
            <a:ext cx="10190432" cy="165797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A left join requires us to list the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with the rows that we want to keep (even if they don't exist in the other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on the left and the other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on the right; a right join is the inverse:</a:t>
            </a:r>
            <a:endParaRPr lang="en-US" sz="2667" kern="0" dirty="0">
              <a:solidFill>
                <a:srgbClr val="ED7D31"/>
              </a:solidFill>
              <a:latin typeface="Arial"/>
              <a:cs typeface="Arial"/>
              <a:sym typeface="Arial"/>
            </a:endParaRPr>
          </a:p>
        </p:txBody>
      </p:sp>
      <p:pic>
        <p:nvPicPr>
          <p:cNvPr id="10" name="Picture 9">
            <a:extLst>
              <a:ext uri="{FF2B5EF4-FFF2-40B4-BE49-F238E27FC236}">
                <a16:creationId xmlns:a16="http://schemas.microsoft.com/office/drawing/2014/main" id="{18A4E1EF-F303-4626-BB3C-02B6B79450A6}"/>
              </a:ext>
            </a:extLst>
          </p:cNvPr>
          <p:cNvPicPr>
            <a:picLocks noChangeAspect="1"/>
          </p:cNvPicPr>
          <p:nvPr/>
        </p:nvPicPr>
        <p:blipFill>
          <a:blip r:embed="rId3"/>
          <a:stretch>
            <a:fillRect/>
          </a:stretch>
        </p:blipFill>
        <p:spPr>
          <a:xfrm>
            <a:off x="1666358" y="3331471"/>
            <a:ext cx="8859284" cy="2751420"/>
          </a:xfrm>
          <a:prstGeom prst="rect">
            <a:avLst/>
          </a:prstGeom>
        </p:spPr>
      </p:pic>
    </p:spTree>
    <p:extLst>
      <p:ext uri="{BB962C8B-B14F-4D97-AF65-F5344CB8AC3E}">
        <p14:creationId xmlns:p14="http://schemas.microsoft.com/office/powerpoint/2010/main" val="2340889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Aggregating Pandas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017522"/>
            <a:ext cx="10129096" cy="2970899"/>
          </a:xfrm>
          <a:prstGeom prst="rect">
            <a:avLst/>
          </a:prstGeom>
        </p:spPr>
        <p:txBody>
          <a:bodyPr vert="horz" wrap="square" lIns="0" tIns="16087" rIns="0" bIns="0" rtlCol="0">
            <a:spAutoFit/>
          </a:bodyPr>
          <a:lstStyle/>
          <a:p>
            <a:pPr defTabSz="1219170">
              <a:buClr>
                <a:srgbClr val="000000"/>
              </a:buClr>
              <a:defRPr/>
            </a:pPr>
            <a:r>
              <a:rPr lang="en-US" sz="3200" kern="0" dirty="0">
                <a:solidFill>
                  <a:srgbClr val="000000"/>
                </a:solidFill>
                <a:latin typeface="Arial"/>
                <a:cs typeface="Arial"/>
                <a:sym typeface="Arial"/>
              </a:rPr>
              <a:t>The following topics will be covered in this lesson:</a:t>
            </a:r>
          </a:p>
          <a:p>
            <a:pPr marL="457189" indent="-457189" defTabSz="1219170">
              <a:buClr>
                <a:srgbClr val="000000"/>
              </a:buClr>
              <a:buFont typeface="Arial" panose="020B0604020202020204" pitchFamily="34" charset="0"/>
              <a:buChar char="•"/>
              <a:defRPr/>
            </a:pPr>
            <a:endParaRPr lang="en-US" sz="3200"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Performing database-style operations on DataFrames</a:t>
            </a: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Using DataFrame operations to enrich data</a:t>
            </a: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Aggregating data</a:t>
            </a:r>
          </a:p>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Working with time series data</a:t>
            </a:r>
          </a:p>
        </p:txBody>
      </p:sp>
    </p:spTree>
    <p:extLst>
      <p:ext uri="{BB962C8B-B14F-4D97-AF65-F5344CB8AC3E}">
        <p14:creationId xmlns:p14="http://schemas.microsoft.com/office/powerpoint/2010/main" val="3950087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1673752"/>
            <a:ext cx="10190432"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Alternatively, our analysis may involve determining the availability of data per station, so getting null values isn't necessarily an issue:</a:t>
            </a:r>
            <a:endParaRPr lang="en-US" sz="2667" kern="0" dirty="0">
              <a:solidFill>
                <a:srgbClr val="ED7D31"/>
              </a:solidFill>
              <a:latin typeface="Arial"/>
              <a:cs typeface="Arial"/>
              <a:sym typeface="Arial"/>
            </a:endParaRPr>
          </a:p>
        </p:txBody>
      </p:sp>
      <p:pic>
        <p:nvPicPr>
          <p:cNvPr id="11" name="Picture 10">
            <a:extLst>
              <a:ext uri="{FF2B5EF4-FFF2-40B4-BE49-F238E27FC236}">
                <a16:creationId xmlns:a16="http://schemas.microsoft.com/office/drawing/2014/main" id="{82ABBA35-2669-4031-88D7-E88E64CE298E}"/>
              </a:ext>
            </a:extLst>
          </p:cNvPr>
          <p:cNvPicPr>
            <a:picLocks noChangeAspect="1"/>
          </p:cNvPicPr>
          <p:nvPr/>
        </p:nvPicPr>
        <p:blipFill>
          <a:blip r:embed="rId3"/>
          <a:stretch>
            <a:fillRect/>
          </a:stretch>
        </p:blipFill>
        <p:spPr>
          <a:xfrm>
            <a:off x="1435510" y="3088751"/>
            <a:ext cx="9320980" cy="2977064"/>
          </a:xfrm>
          <a:prstGeom prst="rect">
            <a:avLst/>
          </a:prstGeom>
        </p:spPr>
      </p:pic>
    </p:spTree>
    <p:extLst>
      <p:ext uri="{BB962C8B-B14F-4D97-AF65-F5344CB8AC3E}">
        <p14:creationId xmlns:p14="http://schemas.microsoft.com/office/powerpoint/2010/main" val="1433880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2002433"/>
            <a:ext cx="10190432"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To prove they are equivalent, we need to put the columns in the same order, reset the index, and sort the data:</a:t>
            </a:r>
            <a:endParaRPr lang="en-US" sz="2667" kern="0" dirty="0">
              <a:solidFill>
                <a:srgbClr val="ED7D31"/>
              </a:solidFill>
              <a:latin typeface="Arial"/>
              <a:cs typeface="Arial"/>
              <a:sym typeface="Arial"/>
            </a:endParaRPr>
          </a:p>
        </p:txBody>
      </p:sp>
      <p:pic>
        <p:nvPicPr>
          <p:cNvPr id="13" name="Picture 12">
            <a:extLst>
              <a:ext uri="{FF2B5EF4-FFF2-40B4-BE49-F238E27FC236}">
                <a16:creationId xmlns:a16="http://schemas.microsoft.com/office/drawing/2014/main" id="{8D3F4F99-1BA6-4D86-9AA3-290E36583020}"/>
              </a:ext>
            </a:extLst>
          </p:cNvPr>
          <p:cNvPicPr>
            <a:picLocks noChangeAspect="1"/>
          </p:cNvPicPr>
          <p:nvPr/>
        </p:nvPicPr>
        <p:blipFill>
          <a:blip r:embed="rId3"/>
          <a:stretch>
            <a:fillRect/>
          </a:stretch>
        </p:blipFill>
        <p:spPr>
          <a:xfrm>
            <a:off x="1274964" y="3244417"/>
            <a:ext cx="9642072" cy="2205703"/>
          </a:xfrm>
          <a:prstGeom prst="rect">
            <a:avLst/>
          </a:prstGeom>
        </p:spPr>
      </p:pic>
    </p:spTree>
    <p:extLst>
      <p:ext uri="{BB962C8B-B14F-4D97-AF65-F5344CB8AC3E}">
        <p14:creationId xmlns:p14="http://schemas.microsoft.com/office/powerpoint/2010/main" val="1911173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2317065"/>
            <a:ext cx="10190432"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we have additional rows in the left and right joins because we kept all the stations that didn't have weather observations: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get_row_count</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inner_join</a:t>
            </a: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left_join</a:t>
            </a: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right_join</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[78780, 78949, 78949]</a:t>
            </a:r>
          </a:p>
        </p:txBody>
      </p:sp>
    </p:spTree>
    <p:extLst>
      <p:ext uri="{BB962C8B-B14F-4D97-AF65-F5344CB8AC3E}">
        <p14:creationId xmlns:p14="http://schemas.microsoft.com/office/powerpoint/2010/main" val="667107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1637907"/>
            <a:ext cx="10190432"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will also pass in indicator=True to add an additional column to the resulting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which will indicate which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each row came from:</a:t>
            </a:r>
            <a:endParaRPr lang="en-US" sz="2667"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B97716DC-30E5-4789-B63D-9E83544B8CDA}"/>
              </a:ext>
            </a:extLst>
          </p:cNvPr>
          <p:cNvPicPr>
            <a:picLocks noChangeAspect="1"/>
          </p:cNvPicPr>
          <p:nvPr/>
        </p:nvPicPr>
        <p:blipFill>
          <a:blip r:embed="rId3"/>
          <a:stretch>
            <a:fillRect/>
          </a:stretch>
        </p:blipFill>
        <p:spPr>
          <a:xfrm>
            <a:off x="2260600" y="2940741"/>
            <a:ext cx="7670800" cy="3263900"/>
          </a:xfrm>
          <a:prstGeom prst="rect">
            <a:avLst/>
          </a:prstGeom>
        </p:spPr>
      </p:pic>
    </p:spTree>
    <p:extLst>
      <p:ext uri="{BB962C8B-B14F-4D97-AF65-F5344CB8AC3E}">
        <p14:creationId xmlns:p14="http://schemas.microsoft.com/office/powerpoint/2010/main" val="3185768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1637907"/>
            <a:ext cx="10190432"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This join keeps all the data and will often introduce null values, unlike inner joins, which won't:</a:t>
            </a:r>
            <a:endParaRPr lang="en-US" sz="2667" kern="0" dirty="0">
              <a:solidFill>
                <a:srgbClr val="ED7D31"/>
              </a:solidFill>
              <a:latin typeface="Arial"/>
              <a:cs typeface="Arial"/>
              <a:sym typeface="Arial"/>
            </a:endParaRPr>
          </a:p>
        </p:txBody>
      </p:sp>
      <p:pic>
        <p:nvPicPr>
          <p:cNvPr id="6" name="Picture 5">
            <a:extLst>
              <a:ext uri="{FF2B5EF4-FFF2-40B4-BE49-F238E27FC236}">
                <a16:creationId xmlns:a16="http://schemas.microsoft.com/office/drawing/2014/main" id="{02DEBC67-AB5D-4EA7-8B3F-A454BD1A47C8}"/>
              </a:ext>
            </a:extLst>
          </p:cNvPr>
          <p:cNvPicPr>
            <a:picLocks noChangeAspect="1"/>
          </p:cNvPicPr>
          <p:nvPr/>
        </p:nvPicPr>
        <p:blipFill>
          <a:blip r:embed="rId3"/>
          <a:stretch>
            <a:fillRect/>
          </a:stretch>
        </p:blipFill>
        <p:spPr>
          <a:xfrm>
            <a:off x="1173316" y="2578552"/>
            <a:ext cx="9845368" cy="3681571"/>
          </a:xfrm>
          <a:prstGeom prst="rect">
            <a:avLst/>
          </a:prstGeom>
        </p:spPr>
      </p:pic>
    </p:spTree>
    <p:extLst>
      <p:ext uri="{BB962C8B-B14F-4D97-AF65-F5344CB8AC3E}">
        <p14:creationId xmlns:p14="http://schemas.microsoft.com/office/powerpoint/2010/main" val="3966019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1894411"/>
            <a:ext cx="10190432"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aforementioned joins are equivalent to SQL statements of the following form, where we simply change &lt;JOIN_TYPE&gt; to (INNER) JOIN, LEFT JOIN, RIGHT JOIN, or FULL OUTER JOIN for the appropriate join:</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SELECT *</a:t>
            </a:r>
          </a:p>
          <a:p>
            <a:pPr defTabSz="1219170">
              <a:buClr>
                <a:srgbClr val="000000"/>
              </a:buClr>
              <a:defRPr/>
            </a:pPr>
            <a:r>
              <a:rPr lang="en-US" sz="2667" kern="0" dirty="0">
                <a:solidFill>
                  <a:srgbClr val="ED7D31"/>
                </a:solidFill>
                <a:latin typeface="Arial"/>
                <a:cs typeface="Arial"/>
                <a:sym typeface="Arial"/>
              </a:rPr>
              <a:t>FROM </a:t>
            </a:r>
            <a:r>
              <a:rPr lang="en-US" sz="2667" kern="0" dirty="0" err="1">
                <a:solidFill>
                  <a:srgbClr val="ED7D31"/>
                </a:solidFill>
                <a:latin typeface="Arial"/>
                <a:cs typeface="Arial"/>
                <a:sym typeface="Arial"/>
              </a:rPr>
              <a:t>left_table</a:t>
            </a: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&lt;JOIN_TYPE&gt; </a:t>
            </a:r>
            <a:r>
              <a:rPr lang="en-US" sz="2667" kern="0" dirty="0" err="1">
                <a:solidFill>
                  <a:srgbClr val="ED7D31"/>
                </a:solidFill>
                <a:latin typeface="Arial"/>
                <a:cs typeface="Arial"/>
                <a:sym typeface="Arial"/>
              </a:rPr>
              <a:t>right_table</a:t>
            </a: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ON </a:t>
            </a:r>
            <a:r>
              <a:rPr lang="en-US" sz="2667" kern="0" dirty="0" err="1">
                <a:solidFill>
                  <a:srgbClr val="ED7D31"/>
                </a:solidFill>
                <a:latin typeface="Arial"/>
                <a:cs typeface="Arial"/>
                <a:sym typeface="Arial"/>
              </a:rPr>
              <a:t>left_table</a:t>
            </a:r>
            <a:r>
              <a:rPr lang="en-US" sz="2667" kern="0" dirty="0">
                <a:solidFill>
                  <a:srgbClr val="ED7D31"/>
                </a:solidFill>
                <a:latin typeface="Arial"/>
                <a:cs typeface="Arial"/>
                <a:sym typeface="Arial"/>
              </a:rPr>
              <a:t>.&lt;col&gt; == </a:t>
            </a:r>
            <a:r>
              <a:rPr lang="en-US" sz="2667" kern="0" dirty="0" err="1">
                <a:solidFill>
                  <a:srgbClr val="ED7D31"/>
                </a:solidFill>
                <a:latin typeface="Arial"/>
                <a:cs typeface="Arial"/>
                <a:sym typeface="Arial"/>
              </a:rPr>
              <a:t>right_table</a:t>
            </a:r>
            <a:r>
              <a:rPr lang="en-US" sz="2667" kern="0" dirty="0">
                <a:solidFill>
                  <a:srgbClr val="ED7D31"/>
                </a:solidFill>
                <a:latin typeface="Arial"/>
                <a:cs typeface="Arial"/>
                <a:sym typeface="Arial"/>
              </a:rPr>
              <a:t>.&lt;col&gt;;</a:t>
            </a:r>
          </a:p>
        </p:txBody>
      </p:sp>
    </p:spTree>
    <p:extLst>
      <p:ext uri="{BB962C8B-B14F-4D97-AF65-F5344CB8AC3E}">
        <p14:creationId xmlns:p14="http://schemas.microsoft.com/office/powerpoint/2010/main" val="1937939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2099596"/>
            <a:ext cx="10190432"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will drop the duplicates and the SNWD column (snow depth), which we found to be uninformative since most of the values were infinite (both in the presence and absence of snow):</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dirty_data</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pd.read_csv</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'data/dirty_data.csv', </a:t>
            </a:r>
            <a:r>
              <a:rPr lang="en-US" sz="2667" kern="0" dirty="0" err="1">
                <a:solidFill>
                  <a:srgbClr val="ED7D31"/>
                </a:solidFill>
                <a:latin typeface="Arial"/>
                <a:cs typeface="Arial"/>
                <a:sym typeface="Arial"/>
              </a:rPr>
              <a:t>index_col</a:t>
            </a:r>
            <a:r>
              <a:rPr lang="en-US" sz="2667" kern="0" dirty="0">
                <a:solidFill>
                  <a:srgbClr val="ED7D31"/>
                </a:solidFill>
                <a:latin typeface="Arial"/>
                <a:cs typeface="Arial"/>
                <a:sym typeface="Arial"/>
              </a:rPr>
              <a:t>='date'</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drop_duplicates</a:t>
            </a:r>
            <a:r>
              <a:rPr lang="en-US" sz="2667" kern="0" dirty="0">
                <a:solidFill>
                  <a:srgbClr val="ED7D31"/>
                </a:solidFill>
                <a:latin typeface="Arial"/>
                <a:cs typeface="Arial"/>
                <a:sym typeface="Arial"/>
              </a:rPr>
              <a:t>().drop(columns='SNWD')</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dirty_data.head</a:t>
            </a:r>
            <a:r>
              <a:rPr lang="en-US" sz="2667" kern="0" dirty="0">
                <a:solidFill>
                  <a:srgbClr val="ED7D31"/>
                </a:solidFill>
                <a:latin typeface="Arial"/>
                <a:cs typeface="Arial"/>
                <a:sym typeface="Arial"/>
              </a:rPr>
              <a:t>()</a:t>
            </a:r>
          </a:p>
        </p:txBody>
      </p:sp>
    </p:spTree>
    <p:extLst>
      <p:ext uri="{BB962C8B-B14F-4D97-AF65-F5344CB8AC3E}">
        <p14:creationId xmlns:p14="http://schemas.microsoft.com/office/powerpoint/2010/main" val="2505724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1843607"/>
            <a:ext cx="10190432" cy="42667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Our starting data looks like this:</a:t>
            </a:r>
            <a:endParaRPr lang="en-US" sz="2667" kern="0" dirty="0">
              <a:solidFill>
                <a:srgbClr val="ED7D31"/>
              </a:solidFill>
              <a:latin typeface="Arial"/>
              <a:cs typeface="Arial"/>
              <a:sym typeface="Arial"/>
            </a:endParaRPr>
          </a:p>
        </p:txBody>
      </p:sp>
      <p:pic>
        <p:nvPicPr>
          <p:cNvPr id="7" name="Picture 6">
            <a:extLst>
              <a:ext uri="{FF2B5EF4-FFF2-40B4-BE49-F238E27FC236}">
                <a16:creationId xmlns:a16="http://schemas.microsoft.com/office/drawing/2014/main" id="{D720FFC0-3ABB-438B-AFED-90B7EBD477F7}"/>
              </a:ext>
            </a:extLst>
          </p:cNvPr>
          <p:cNvPicPr>
            <a:picLocks noChangeAspect="1"/>
          </p:cNvPicPr>
          <p:nvPr/>
        </p:nvPicPr>
        <p:blipFill>
          <a:blip r:embed="rId3"/>
          <a:stretch>
            <a:fillRect/>
          </a:stretch>
        </p:blipFill>
        <p:spPr>
          <a:xfrm>
            <a:off x="760362" y="2875564"/>
            <a:ext cx="10671277" cy="3035203"/>
          </a:xfrm>
          <a:prstGeom prst="rect">
            <a:avLst/>
          </a:prstGeom>
        </p:spPr>
      </p:pic>
    </p:spTree>
    <p:extLst>
      <p:ext uri="{BB962C8B-B14F-4D97-AF65-F5344CB8AC3E}">
        <p14:creationId xmlns:p14="http://schemas.microsoft.com/office/powerpoint/2010/main" val="245299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2099597"/>
            <a:ext cx="10190432"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Now, we need to create a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for each station.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To reduce output, we will drop some additional columns: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valid_station</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dirty_data.query</a:t>
            </a:r>
            <a:r>
              <a:rPr lang="en-US" sz="2667" kern="0" dirty="0">
                <a:solidFill>
                  <a:srgbClr val="ED7D31"/>
                </a:solidFill>
                <a:latin typeface="Arial"/>
                <a:cs typeface="Arial"/>
                <a:sym typeface="Arial"/>
              </a:rPr>
              <a:t>('station != "?"')\</a:t>
            </a:r>
          </a:p>
          <a:p>
            <a:pPr defTabSz="1219170">
              <a:buClr>
                <a:srgbClr val="000000"/>
              </a:buClr>
              <a:defRPr/>
            </a:pPr>
            <a:r>
              <a:rPr lang="en-US" sz="2667" kern="0" dirty="0">
                <a:solidFill>
                  <a:srgbClr val="ED7D31"/>
                </a:solidFill>
                <a:latin typeface="Arial"/>
                <a:cs typeface="Arial"/>
                <a:sym typeface="Arial"/>
              </a:rPr>
              <a:t>...     .drop(columns=['WESF', 'station'])</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station_with_wesf</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dirty_data.query</a:t>
            </a:r>
            <a:r>
              <a:rPr lang="en-US" sz="2667" kern="0" dirty="0">
                <a:solidFill>
                  <a:srgbClr val="ED7D31"/>
                </a:solidFill>
                <a:latin typeface="Arial"/>
                <a:cs typeface="Arial"/>
                <a:sym typeface="Arial"/>
              </a:rPr>
              <a:t>('station == "?"')\</a:t>
            </a:r>
          </a:p>
          <a:p>
            <a:pPr defTabSz="1219170">
              <a:buClr>
                <a:srgbClr val="000000"/>
              </a:buClr>
              <a:defRPr/>
            </a:pPr>
            <a:r>
              <a:rPr lang="en-US" sz="2667" kern="0" dirty="0">
                <a:solidFill>
                  <a:srgbClr val="ED7D31"/>
                </a:solidFill>
                <a:latin typeface="Arial"/>
                <a:cs typeface="Arial"/>
                <a:sym typeface="Arial"/>
              </a:rPr>
              <a:t>...     .drop(columns=['station', 'TOBS', 'TMIN', 'TMAX'])</a:t>
            </a:r>
          </a:p>
        </p:txBody>
      </p:sp>
    </p:spTree>
    <p:extLst>
      <p:ext uri="{BB962C8B-B14F-4D97-AF65-F5344CB8AC3E}">
        <p14:creationId xmlns:p14="http://schemas.microsoft.com/office/powerpoint/2010/main" val="2702694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29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2099597"/>
            <a:ext cx="10190432"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will perform a left join to make sure we don't lose any rows from our valid station, and, where possible, augment them with the observations from the ? station:</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valid_station.merge</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station_with_wesf</a:t>
            </a:r>
            <a:r>
              <a:rPr lang="en-US" sz="2667" kern="0" dirty="0">
                <a:solidFill>
                  <a:srgbClr val="ED7D31"/>
                </a:solidFill>
                <a:latin typeface="Arial"/>
                <a:cs typeface="Arial"/>
                <a:sym typeface="Arial"/>
              </a:rPr>
              <a:t>, how='left',</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left_index</a:t>
            </a:r>
            <a:r>
              <a:rPr lang="en-US" sz="2667" kern="0" dirty="0">
                <a:solidFill>
                  <a:srgbClr val="ED7D31"/>
                </a:solidFill>
                <a:latin typeface="Arial"/>
                <a:cs typeface="Arial"/>
                <a:sym typeface="Arial"/>
              </a:rPr>
              <a:t>=True, </a:t>
            </a:r>
            <a:r>
              <a:rPr lang="en-US" sz="2667" kern="0" dirty="0" err="1">
                <a:solidFill>
                  <a:srgbClr val="ED7D31"/>
                </a:solidFill>
                <a:latin typeface="Arial"/>
                <a:cs typeface="Arial"/>
                <a:sym typeface="Arial"/>
              </a:rPr>
              <a:t>right_index</a:t>
            </a:r>
            <a:r>
              <a:rPr lang="en-US" sz="2667" kern="0" dirty="0">
                <a:solidFill>
                  <a:srgbClr val="ED7D31"/>
                </a:solidFill>
                <a:latin typeface="Arial"/>
                <a:cs typeface="Arial"/>
                <a:sym typeface="Arial"/>
              </a:rPr>
              <a:t>=True</a:t>
            </a:r>
          </a:p>
          <a:p>
            <a:pPr defTabSz="1219170">
              <a:buClr>
                <a:srgbClr val="000000"/>
              </a:buClr>
              <a:defRPr/>
            </a:pPr>
            <a:r>
              <a:rPr lang="en-US" sz="2667" kern="0" dirty="0">
                <a:solidFill>
                  <a:srgbClr val="ED7D31"/>
                </a:solidFill>
                <a:latin typeface="Arial"/>
                <a:cs typeface="Arial"/>
                <a:sym typeface="Arial"/>
              </a:rPr>
              <a:t>... ).query('WESF &gt; 0').head()</a:t>
            </a:r>
          </a:p>
        </p:txBody>
      </p:sp>
    </p:spTree>
    <p:extLst>
      <p:ext uri="{BB962C8B-B14F-4D97-AF65-F5344CB8AC3E}">
        <p14:creationId xmlns:p14="http://schemas.microsoft.com/office/powerpoint/2010/main" val="399808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3733" kern="0">
                <a:solidFill>
                  <a:srgbClr val="FFFFFF"/>
                </a:solidFill>
                <a:latin typeface="Palatino Linotype"/>
                <a:sym typeface="Arial"/>
              </a:rPr>
              <a:t>Performing database-style operations on DataFrames</a:t>
            </a:r>
            <a:endParaRPr lang="en-US" sz="3733"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33469" y="1894411"/>
            <a:ext cx="10129096"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For this section, we will be working in the 1-querying_and_merging.ipynb notebook.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will begin with our imports and read in the NYC weather data CSV file:</a:t>
            </a:r>
          </a:p>
          <a:p>
            <a:pPr defTabSz="1219170">
              <a:buClr>
                <a:srgbClr val="000000"/>
              </a:buCl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import pandas as pd</a:t>
            </a:r>
          </a:p>
          <a:p>
            <a:pPr defTabSz="1219170">
              <a:buClr>
                <a:srgbClr val="000000"/>
              </a:buClr>
              <a:defRPr/>
            </a:pPr>
            <a:r>
              <a:rPr lang="en-US" sz="2667" kern="0" dirty="0">
                <a:solidFill>
                  <a:srgbClr val="ED7D31"/>
                </a:solidFill>
                <a:latin typeface="Arial"/>
                <a:cs typeface="Arial"/>
                <a:sym typeface="Arial"/>
              </a:rPr>
              <a:t>&gt;&gt;&gt; weather = </a:t>
            </a:r>
            <a:r>
              <a:rPr lang="en-US" sz="2667" kern="0" dirty="0" err="1">
                <a:solidFill>
                  <a:srgbClr val="ED7D31"/>
                </a:solidFill>
                <a:latin typeface="Arial"/>
                <a:cs typeface="Arial"/>
                <a:sym typeface="Arial"/>
              </a:rPr>
              <a:t>pd.read_csv</a:t>
            </a:r>
            <a:r>
              <a:rPr lang="en-US" sz="2667" kern="0" dirty="0">
                <a:solidFill>
                  <a:srgbClr val="ED7D31"/>
                </a:solidFill>
                <a:latin typeface="Arial"/>
                <a:cs typeface="Arial"/>
                <a:sym typeface="Arial"/>
              </a:rPr>
              <a:t>('data/nyc_weather_2018.csv')</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weather.head</a:t>
            </a:r>
            <a:r>
              <a:rPr lang="en-US" sz="2667" kern="0" dirty="0">
                <a:solidFill>
                  <a:srgbClr val="ED7D31"/>
                </a:solidFill>
                <a:latin typeface="Arial"/>
                <a:cs typeface="Arial"/>
                <a:sym typeface="Arial"/>
              </a:rPr>
              <a:t>()</a:t>
            </a:r>
          </a:p>
        </p:txBody>
      </p:sp>
    </p:spTree>
    <p:extLst>
      <p:ext uri="{BB962C8B-B14F-4D97-AF65-F5344CB8AC3E}">
        <p14:creationId xmlns:p14="http://schemas.microsoft.com/office/powerpoint/2010/main" val="4087790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3" y="1760099"/>
            <a:ext cx="10190432"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versions coming from the left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have the _x suffix appended to the column names, and those coming from the right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have _y as the suffix:</a:t>
            </a:r>
            <a:endParaRPr lang="en-US" sz="2667" kern="0" dirty="0">
              <a:solidFill>
                <a:srgbClr val="ED7D31"/>
              </a:solidFill>
              <a:latin typeface="Arial"/>
              <a:cs typeface="Arial"/>
              <a:sym typeface="Arial"/>
            </a:endParaRPr>
          </a:p>
        </p:txBody>
      </p:sp>
      <p:pic>
        <p:nvPicPr>
          <p:cNvPr id="8" name="Picture 7">
            <a:extLst>
              <a:ext uri="{FF2B5EF4-FFF2-40B4-BE49-F238E27FC236}">
                <a16:creationId xmlns:a16="http://schemas.microsoft.com/office/drawing/2014/main" id="{4301A36E-E09B-4B68-8F49-6E8CAE2A2C6E}"/>
              </a:ext>
            </a:extLst>
          </p:cNvPr>
          <p:cNvPicPr>
            <a:picLocks noChangeAspect="1"/>
          </p:cNvPicPr>
          <p:nvPr/>
        </p:nvPicPr>
        <p:blipFill>
          <a:blip r:embed="rId3"/>
          <a:stretch>
            <a:fillRect/>
          </a:stretch>
        </p:blipFill>
        <p:spPr>
          <a:xfrm>
            <a:off x="825910" y="3432845"/>
            <a:ext cx="10540180" cy="2401884"/>
          </a:xfrm>
          <a:prstGeom prst="rect">
            <a:avLst/>
          </a:prstGeom>
        </p:spPr>
      </p:pic>
    </p:spTree>
    <p:extLst>
      <p:ext uri="{BB962C8B-B14F-4D97-AF65-F5344CB8AC3E}">
        <p14:creationId xmlns:p14="http://schemas.microsoft.com/office/powerpoint/2010/main" val="2875625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1894411"/>
            <a:ext cx="10190432"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provide our own suffixes with the suffixes parameter.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use a suffix for the ? station only:</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valid_station.merge</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station_with_wesf</a:t>
            </a:r>
            <a:r>
              <a:rPr lang="en-US" sz="2667" kern="0" dirty="0">
                <a:solidFill>
                  <a:srgbClr val="ED7D31"/>
                </a:solidFill>
                <a:latin typeface="Arial"/>
                <a:cs typeface="Arial"/>
                <a:sym typeface="Arial"/>
              </a:rPr>
              <a:t>, how='left',</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left_index</a:t>
            </a:r>
            <a:r>
              <a:rPr lang="en-US" sz="2667" kern="0" dirty="0">
                <a:solidFill>
                  <a:srgbClr val="ED7D31"/>
                </a:solidFill>
                <a:latin typeface="Arial"/>
                <a:cs typeface="Arial"/>
                <a:sym typeface="Arial"/>
              </a:rPr>
              <a:t>=True, </a:t>
            </a:r>
            <a:r>
              <a:rPr lang="en-US" sz="2667" kern="0" dirty="0" err="1">
                <a:solidFill>
                  <a:srgbClr val="ED7D31"/>
                </a:solidFill>
                <a:latin typeface="Arial"/>
                <a:cs typeface="Arial"/>
                <a:sym typeface="Arial"/>
              </a:rPr>
              <a:t>right_index</a:t>
            </a:r>
            <a:r>
              <a:rPr lang="en-US" sz="2667" kern="0" dirty="0">
                <a:solidFill>
                  <a:srgbClr val="ED7D31"/>
                </a:solidFill>
                <a:latin typeface="Arial"/>
                <a:cs typeface="Arial"/>
                <a:sym typeface="Arial"/>
              </a:rPr>
              <a:t>=True, </a:t>
            </a:r>
          </a:p>
          <a:p>
            <a:pPr defTabSz="1219170">
              <a:buClr>
                <a:srgbClr val="000000"/>
              </a:buClr>
              <a:defRPr/>
            </a:pPr>
            <a:r>
              <a:rPr lang="en-US" sz="2667" kern="0" dirty="0">
                <a:solidFill>
                  <a:srgbClr val="ED7D31"/>
                </a:solidFill>
                <a:latin typeface="Arial"/>
                <a:cs typeface="Arial"/>
                <a:sym typeface="Arial"/>
              </a:rPr>
              <a:t>...     suffixes=('', '_?')</a:t>
            </a:r>
          </a:p>
          <a:p>
            <a:pPr defTabSz="1219170">
              <a:buClr>
                <a:srgbClr val="000000"/>
              </a:buClr>
              <a:defRPr/>
            </a:pPr>
            <a:r>
              <a:rPr lang="en-US" sz="2667" kern="0" dirty="0">
                <a:solidFill>
                  <a:srgbClr val="ED7D31"/>
                </a:solidFill>
                <a:latin typeface="Arial"/>
                <a:cs typeface="Arial"/>
                <a:sym typeface="Arial"/>
              </a:rPr>
              <a:t>... ).query('WESF &gt; 0').head()</a:t>
            </a:r>
          </a:p>
        </p:txBody>
      </p:sp>
    </p:spTree>
    <p:extLst>
      <p:ext uri="{BB962C8B-B14F-4D97-AF65-F5344CB8AC3E}">
        <p14:creationId xmlns:p14="http://schemas.microsoft.com/office/powerpoint/2010/main" val="4010946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1894411"/>
            <a:ext cx="10190432"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However, the right suffix of _? was added to the names of the columns that came from the right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a:t>
            </a:r>
            <a:endParaRPr lang="en-US" sz="2667" kern="0" dirty="0">
              <a:solidFill>
                <a:srgbClr val="ED7D31"/>
              </a:solidFill>
              <a:latin typeface="Arial"/>
              <a:cs typeface="Arial"/>
              <a:sym typeface="Arial"/>
            </a:endParaRPr>
          </a:p>
        </p:txBody>
      </p:sp>
      <p:pic>
        <p:nvPicPr>
          <p:cNvPr id="10" name="Picture 9">
            <a:extLst>
              <a:ext uri="{FF2B5EF4-FFF2-40B4-BE49-F238E27FC236}">
                <a16:creationId xmlns:a16="http://schemas.microsoft.com/office/drawing/2014/main" id="{7B167A9D-7E2B-42FC-AA32-66262017EB35}"/>
              </a:ext>
            </a:extLst>
          </p:cNvPr>
          <p:cNvPicPr>
            <a:picLocks noChangeAspect="1"/>
          </p:cNvPicPr>
          <p:nvPr/>
        </p:nvPicPr>
        <p:blipFill>
          <a:blip r:embed="rId3"/>
          <a:stretch>
            <a:fillRect/>
          </a:stretch>
        </p:blipFill>
        <p:spPr>
          <a:xfrm>
            <a:off x="904568" y="3224643"/>
            <a:ext cx="10382864" cy="2542229"/>
          </a:xfrm>
          <a:prstGeom prst="rect">
            <a:avLst/>
          </a:prstGeom>
        </p:spPr>
      </p:pic>
    </p:spTree>
    <p:extLst>
      <p:ext uri="{BB962C8B-B14F-4D97-AF65-F5344CB8AC3E}">
        <p14:creationId xmlns:p14="http://schemas.microsoft.com/office/powerpoint/2010/main" val="1237895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2715148"/>
            <a:ext cx="10190432"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yields the same result as the previous example:</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valid_station.join</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station_with_wesf</a:t>
            </a:r>
            <a:r>
              <a:rPr lang="en-US" sz="2667" kern="0" dirty="0">
                <a:solidFill>
                  <a:srgbClr val="ED7D31"/>
                </a:solidFill>
                <a:latin typeface="Arial"/>
                <a:cs typeface="Arial"/>
                <a:sym typeface="Arial"/>
              </a:rPr>
              <a:t>, how='left', </a:t>
            </a:r>
            <a:r>
              <a:rPr lang="en-US" sz="2667" kern="0" dirty="0" err="1">
                <a:solidFill>
                  <a:srgbClr val="ED7D31"/>
                </a:solidFill>
                <a:latin typeface="Arial"/>
                <a:cs typeface="Arial"/>
                <a:sym typeface="Arial"/>
              </a:rPr>
              <a:t>rsuffix</a:t>
            </a:r>
            <a:r>
              <a:rPr lang="en-US" sz="2667" kern="0" dirty="0">
                <a:solidFill>
                  <a:srgbClr val="ED7D31"/>
                </a:solidFill>
                <a:latin typeface="Arial"/>
                <a:cs typeface="Arial"/>
                <a:sym typeface="Arial"/>
              </a:rPr>
              <a:t>='_?'</a:t>
            </a:r>
          </a:p>
          <a:p>
            <a:pPr defTabSz="1219170">
              <a:buClr>
                <a:srgbClr val="000000"/>
              </a:buClr>
              <a:defRPr/>
            </a:pPr>
            <a:r>
              <a:rPr lang="en-US" sz="2667" kern="0" dirty="0">
                <a:solidFill>
                  <a:srgbClr val="ED7D31"/>
                </a:solidFill>
                <a:latin typeface="Arial"/>
                <a:cs typeface="Arial"/>
                <a:sym typeface="Arial"/>
              </a:rPr>
              <a:t>... ).query('WESF &gt; 0').head()</a:t>
            </a:r>
          </a:p>
        </p:txBody>
      </p:sp>
    </p:spTree>
    <p:extLst>
      <p:ext uri="{BB962C8B-B14F-4D97-AF65-F5344CB8AC3E}">
        <p14:creationId xmlns:p14="http://schemas.microsoft.com/office/powerpoint/2010/main" val="265080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1771281"/>
            <a:ext cx="10190432" cy="165797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Remember that the mathematical definition of a set is a collection of distinct objects.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By definition, the index is a set. Set operations are often explained with Venn diagrams:</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BC76E54C-C251-408B-BB22-5BC8A39BD866}"/>
              </a:ext>
            </a:extLst>
          </p:cNvPr>
          <p:cNvPicPr>
            <a:picLocks noChangeAspect="1"/>
          </p:cNvPicPr>
          <p:nvPr/>
        </p:nvPicPr>
        <p:blipFill>
          <a:blip r:embed="rId3"/>
          <a:stretch>
            <a:fillRect/>
          </a:stretch>
        </p:blipFill>
        <p:spPr>
          <a:xfrm>
            <a:off x="1000785" y="3563037"/>
            <a:ext cx="10190433" cy="2563049"/>
          </a:xfrm>
          <a:prstGeom prst="rect">
            <a:avLst/>
          </a:prstGeom>
        </p:spPr>
      </p:pic>
    </p:spTree>
    <p:extLst>
      <p:ext uri="{BB962C8B-B14F-4D97-AF65-F5344CB8AC3E}">
        <p14:creationId xmlns:p14="http://schemas.microsoft.com/office/powerpoint/2010/main" val="1374799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2099596"/>
            <a:ext cx="10190432"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use the weather and </a:t>
            </a:r>
            <a:r>
              <a:rPr lang="en-US" sz="2667" kern="0" dirty="0" err="1">
                <a:solidFill>
                  <a:srgbClr val="000000"/>
                </a:solidFill>
                <a:latin typeface="Arial"/>
                <a:cs typeface="Arial"/>
                <a:sym typeface="Arial"/>
              </a:rPr>
              <a:t>station_info</a:t>
            </a:r>
            <a:r>
              <a:rPr lang="en-US" sz="2667" kern="0" dirty="0">
                <a:solidFill>
                  <a:srgbClr val="000000"/>
                </a:solidFill>
                <a:latin typeface="Arial"/>
                <a:cs typeface="Arial"/>
                <a:sym typeface="Arial"/>
              </a:rPr>
              <a:t> </a:t>
            </a:r>
            <a:r>
              <a:rPr lang="en-US" sz="2667" kern="0" dirty="0" err="1">
                <a:solidFill>
                  <a:srgbClr val="000000"/>
                </a:solidFill>
                <a:latin typeface="Arial"/>
                <a:cs typeface="Arial"/>
                <a:sym typeface="Arial"/>
              </a:rPr>
              <a:t>dataframes</a:t>
            </a:r>
            <a:r>
              <a:rPr lang="en-US" sz="2667" kern="0" dirty="0">
                <a:solidFill>
                  <a:srgbClr val="000000"/>
                </a:solidFill>
                <a:latin typeface="Arial"/>
                <a:cs typeface="Arial"/>
                <a:sym typeface="Arial"/>
              </a:rPr>
              <a:t> to illustrate set operations.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First, we must set the index to the column(s) that will be used for the join operation:</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weather.set_index</a:t>
            </a:r>
            <a:r>
              <a:rPr lang="en-US" sz="2667" kern="0" dirty="0">
                <a:solidFill>
                  <a:srgbClr val="ED7D31"/>
                </a:solidFill>
                <a:latin typeface="Arial"/>
                <a:cs typeface="Arial"/>
                <a:sym typeface="Arial"/>
              </a:rPr>
              <a:t>('station', </a:t>
            </a:r>
            <a:r>
              <a:rPr lang="en-US" sz="2667" kern="0" dirty="0" err="1">
                <a:solidFill>
                  <a:srgbClr val="ED7D31"/>
                </a:solidFill>
                <a:latin typeface="Arial"/>
                <a:cs typeface="Arial"/>
                <a:sym typeface="Arial"/>
              </a:rPr>
              <a:t>inplace</a:t>
            </a:r>
            <a:r>
              <a:rPr lang="en-US" sz="2667" kern="0" dirty="0">
                <a:solidFill>
                  <a:srgbClr val="ED7D31"/>
                </a:solidFill>
                <a:latin typeface="Arial"/>
                <a:cs typeface="Arial"/>
                <a:sym typeface="Arial"/>
              </a:rPr>
              <a:t>=True)</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station_info.set_index</a:t>
            </a:r>
            <a:r>
              <a:rPr lang="en-US" sz="2667" kern="0" dirty="0">
                <a:solidFill>
                  <a:srgbClr val="ED7D31"/>
                </a:solidFill>
                <a:latin typeface="Arial"/>
                <a:cs typeface="Arial"/>
                <a:sym typeface="Arial"/>
              </a:rPr>
              <a:t>('id', </a:t>
            </a:r>
            <a:r>
              <a:rPr lang="en-US" sz="2667" kern="0" dirty="0" err="1">
                <a:solidFill>
                  <a:srgbClr val="ED7D31"/>
                </a:solidFill>
                <a:latin typeface="Arial"/>
                <a:cs typeface="Arial"/>
                <a:sym typeface="Arial"/>
              </a:rPr>
              <a:t>inplace</a:t>
            </a:r>
            <a:r>
              <a:rPr lang="en-US" sz="2667" kern="0" dirty="0">
                <a:solidFill>
                  <a:srgbClr val="ED7D31"/>
                </a:solidFill>
                <a:latin typeface="Arial"/>
                <a:cs typeface="Arial"/>
                <a:sym typeface="Arial"/>
              </a:rPr>
              <a:t>=True)</a:t>
            </a:r>
          </a:p>
        </p:txBody>
      </p:sp>
    </p:spTree>
    <p:extLst>
      <p:ext uri="{BB962C8B-B14F-4D97-AF65-F5344CB8AC3E}">
        <p14:creationId xmlns:p14="http://schemas.microsoft.com/office/powerpoint/2010/main" val="3581493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2304780"/>
            <a:ext cx="10190432"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To see what will remain with an inner join, we can take the intersection of the indices, which shows us the overlapping stations:</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weather.index.intersection</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station_info.index</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Index(['GHCND:US1CTFR0039', ..., 'GHCND:USW1NYQN0029'],</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dtype</a:t>
            </a:r>
            <a:r>
              <a:rPr lang="en-US" sz="2667" kern="0" dirty="0">
                <a:solidFill>
                  <a:srgbClr val="ED7D31"/>
                </a:solidFill>
                <a:latin typeface="Arial"/>
                <a:cs typeface="Arial"/>
                <a:sym typeface="Arial"/>
              </a:rPr>
              <a:t>='object', length=110)</a:t>
            </a:r>
          </a:p>
        </p:txBody>
      </p:sp>
    </p:spTree>
    <p:extLst>
      <p:ext uri="{BB962C8B-B14F-4D97-AF65-F5344CB8AC3E}">
        <p14:creationId xmlns:p14="http://schemas.microsoft.com/office/powerpoint/2010/main" val="972394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4" y="2181649"/>
            <a:ext cx="10190432"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With the set difference, we can easily see that, when performing an inner join, we don't lose any rows from the weather data, but we lose 169 stations that don't have weather observations:</a:t>
            </a:r>
            <a:endParaRPr lang="en-US" sz="2667" kern="0" dirty="0">
              <a:solidFill>
                <a:srgbClr val="ED7D31"/>
              </a:solidFill>
              <a:latin typeface="Arial"/>
              <a:cs typeface="Arial"/>
              <a:sym typeface="Arial"/>
            </a:endParaRPr>
          </a:p>
        </p:txBody>
      </p:sp>
      <p:pic>
        <p:nvPicPr>
          <p:cNvPr id="6" name="Picture 5">
            <a:extLst>
              <a:ext uri="{FF2B5EF4-FFF2-40B4-BE49-F238E27FC236}">
                <a16:creationId xmlns:a16="http://schemas.microsoft.com/office/drawing/2014/main" id="{C94591F1-D923-4CEE-A2AF-0B0D89AF3064}"/>
              </a:ext>
            </a:extLst>
          </p:cNvPr>
          <p:cNvPicPr>
            <a:picLocks noChangeAspect="1"/>
          </p:cNvPicPr>
          <p:nvPr/>
        </p:nvPicPr>
        <p:blipFill>
          <a:blip r:embed="rId3"/>
          <a:stretch>
            <a:fillRect/>
          </a:stretch>
        </p:blipFill>
        <p:spPr>
          <a:xfrm>
            <a:off x="1739195" y="3781728"/>
            <a:ext cx="8713611" cy="2125667"/>
          </a:xfrm>
          <a:prstGeom prst="rect">
            <a:avLst/>
          </a:prstGeom>
        </p:spPr>
      </p:pic>
    </p:spTree>
    <p:extLst>
      <p:ext uri="{BB962C8B-B14F-4D97-AF65-F5344CB8AC3E}">
        <p14:creationId xmlns:p14="http://schemas.microsoft.com/office/powerpoint/2010/main" val="2367411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00783" y="2067121"/>
            <a:ext cx="10190432" cy="165797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Remember, the weather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contains the stations repeated throughout because they provide daily measurements, so we call the unique() method before taking the union to see the number of stations we will keep:</a:t>
            </a:r>
            <a:endParaRPr lang="en-US" sz="2667" kern="0" dirty="0">
              <a:solidFill>
                <a:srgbClr val="ED7D31"/>
              </a:solidFill>
              <a:latin typeface="Arial"/>
              <a:cs typeface="Arial"/>
              <a:sym typeface="Arial"/>
            </a:endParaRPr>
          </a:p>
        </p:txBody>
      </p:sp>
      <p:pic>
        <p:nvPicPr>
          <p:cNvPr id="8" name="Picture 7">
            <a:extLst>
              <a:ext uri="{FF2B5EF4-FFF2-40B4-BE49-F238E27FC236}">
                <a16:creationId xmlns:a16="http://schemas.microsoft.com/office/drawing/2014/main" id="{9DD901CA-8C02-4E04-80F9-FE403CA938B1}"/>
              </a:ext>
            </a:extLst>
          </p:cNvPr>
          <p:cNvPicPr>
            <a:picLocks noChangeAspect="1"/>
          </p:cNvPicPr>
          <p:nvPr/>
        </p:nvPicPr>
        <p:blipFill>
          <a:blip r:embed="rId3"/>
          <a:stretch>
            <a:fillRect/>
          </a:stretch>
        </p:blipFill>
        <p:spPr>
          <a:xfrm>
            <a:off x="1297434" y="3962019"/>
            <a:ext cx="9597132" cy="1398844"/>
          </a:xfrm>
          <a:prstGeom prst="rect">
            <a:avLst/>
          </a:prstGeom>
        </p:spPr>
      </p:pic>
    </p:spTree>
    <p:extLst>
      <p:ext uri="{BB962C8B-B14F-4D97-AF65-F5344CB8AC3E}">
        <p14:creationId xmlns:p14="http://schemas.microsoft.com/office/powerpoint/2010/main" val="3549983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39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dirty="0">
                <a:solidFill>
                  <a:srgbClr val="FFFFFF"/>
                </a:solidFill>
                <a:latin typeface="Palatino Linotype"/>
                <a:sym typeface="Arial"/>
              </a:rPr>
              <a:t>Using DataFrame operations to enrich 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933469" y="1689227"/>
            <a:ext cx="10129096"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import what we will need and read in the data:</a:t>
            </a:r>
          </a:p>
          <a:p>
            <a:pPr defTabSz="1219170">
              <a:buClr>
                <a:srgbClr val="000000"/>
              </a:buCl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import </a:t>
            </a:r>
            <a:r>
              <a:rPr lang="en-US" sz="2667" kern="0" dirty="0" err="1">
                <a:solidFill>
                  <a:srgbClr val="ED7D31"/>
                </a:solidFill>
                <a:latin typeface="Arial"/>
                <a:cs typeface="Arial"/>
                <a:sym typeface="Arial"/>
              </a:rPr>
              <a:t>numpy</a:t>
            </a:r>
            <a:r>
              <a:rPr lang="en-US" sz="2667" kern="0" dirty="0">
                <a:solidFill>
                  <a:srgbClr val="ED7D31"/>
                </a:solidFill>
                <a:latin typeface="Arial"/>
                <a:cs typeface="Arial"/>
                <a:sym typeface="Arial"/>
              </a:rPr>
              <a:t> as np</a:t>
            </a:r>
          </a:p>
          <a:p>
            <a:pPr defTabSz="1219170">
              <a:buClr>
                <a:srgbClr val="000000"/>
              </a:buClr>
              <a:defRPr/>
            </a:pPr>
            <a:r>
              <a:rPr lang="en-US" sz="2667" kern="0" dirty="0">
                <a:solidFill>
                  <a:srgbClr val="ED7D31"/>
                </a:solidFill>
                <a:latin typeface="Arial"/>
                <a:cs typeface="Arial"/>
                <a:sym typeface="Arial"/>
              </a:rPr>
              <a:t>&gt;&gt;&gt; import pandas as pd</a:t>
            </a:r>
          </a:p>
          <a:p>
            <a:pPr defTabSz="1219170">
              <a:buClr>
                <a:srgbClr val="000000"/>
              </a:buClr>
              <a:defRPr/>
            </a:pPr>
            <a:r>
              <a:rPr lang="en-US" sz="2667" kern="0" dirty="0">
                <a:solidFill>
                  <a:srgbClr val="ED7D31"/>
                </a:solidFill>
                <a:latin typeface="Arial"/>
                <a:cs typeface="Arial"/>
                <a:sym typeface="Arial"/>
              </a:rPr>
              <a:t>&gt;&gt;&gt; weather = </a:t>
            </a:r>
            <a:r>
              <a:rPr lang="en-US" sz="2667" kern="0" dirty="0" err="1">
                <a:solidFill>
                  <a:srgbClr val="ED7D31"/>
                </a:solidFill>
                <a:latin typeface="Arial"/>
                <a:cs typeface="Arial"/>
                <a:sym typeface="Arial"/>
              </a:rPr>
              <a:t>pd.read_csv</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'data/nyc_weather_2018.csv', </a:t>
            </a:r>
            <a:r>
              <a:rPr lang="en-US" sz="2667" kern="0" dirty="0" err="1">
                <a:solidFill>
                  <a:srgbClr val="ED7D31"/>
                </a:solidFill>
                <a:latin typeface="Arial"/>
                <a:cs typeface="Arial"/>
                <a:sym typeface="Arial"/>
              </a:rPr>
              <a:t>parse_dates</a:t>
            </a:r>
            <a:r>
              <a:rPr lang="en-US" sz="2667" kern="0" dirty="0">
                <a:solidFill>
                  <a:srgbClr val="ED7D31"/>
                </a:solidFill>
                <a:latin typeface="Arial"/>
                <a:cs typeface="Arial"/>
                <a:sym typeface="Arial"/>
              </a:rPr>
              <a:t>=['date']</a:t>
            </a:r>
          </a:p>
          <a:p>
            <a:pPr defTabSz="1219170">
              <a:buClr>
                <a:srgbClr val="000000"/>
              </a:buClr>
              <a:defRPr/>
            </a:pPr>
            <a:r>
              <a:rPr lang="en-US" sz="2667" kern="0" dirty="0">
                <a:solidFill>
                  <a:srgbClr val="ED7D31"/>
                </a:solidFill>
                <a:latin typeface="Arial"/>
                <a:cs typeface="Arial"/>
                <a:sym typeface="Arial"/>
              </a:rPr>
              <a:t>... )</a:t>
            </a:r>
          </a:p>
          <a:p>
            <a:pPr defTabSz="1219170">
              <a:buClr>
                <a:srgbClr val="000000"/>
              </a:buClr>
              <a:defRPr/>
            </a:pPr>
            <a:r>
              <a:rPr lang="en-US" sz="2667" kern="0" dirty="0">
                <a:solidFill>
                  <a:srgbClr val="ED7D31"/>
                </a:solidFill>
                <a:latin typeface="Arial"/>
                <a:cs typeface="Arial"/>
                <a:sym typeface="Arial"/>
              </a:rPr>
              <a:t>&gt;&gt;&gt; fb = </a:t>
            </a:r>
            <a:r>
              <a:rPr lang="en-US" sz="2667" kern="0" dirty="0" err="1">
                <a:solidFill>
                  <a:srgbClr val="ED7D31"/>
                </a:solidFill>
                <a:latin typeface="Arial"/>
                <a:cs typeface="Arial"/>
                <a:sym typeface="Arial"/>
              </a:rPr>
              <a:t>pd.read_csv</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'data/fb_2018.csv', </a:t>
            </a:r>
            <a:r>
              <a:rPr lang="en-US" sz="2667" kern="0" dirty="0" err="1">
                <a:solidFill>
                  <a:srgbClr val="ED7D31"/>
                </a:solidFill>
                <a:latin typeface="Arial"/>
                <a:cs typeface="Arial"/>
                <a:sym typeface="Arial"/>
              </a:rPr>
              <a:t>index_col</a:t>
            </a:r>
            <a:r>
              <a:rPr lang="en-US" sz="2667" kern="0" dirty="0">
                <a:solidFill>
                  <a:srgbClr val="ED7D31"/>
                </a:solidFill>
                <a:latin typeface="Arial"/>
                <a:cs typeface="Arial"/>
                <a:sym typeface="Arial"/>
              </a:rPr>
              <a:t>='date', </a:t>
            </a:r>
            <a:r>
              <a:rPr lang="en-US" sz="2667" kern="0" dirty="0" err="1">
                <a:solidFill>
                  <a:srgbClr val="ED7D31"/>
                </a:solidFill>
                <a:latin typeface="Arial"/>
                <a:cs typeface="Arial"/>
                <a:sym typeface="Arial"/>
              </a:rPr>
              <a:t>parse_dates</a:t>
            </a:r>
            <a:r>
              <a:rPr lang="en-US" sz="2667" kern="0" dirty="0">
                <a:solidFill>
                  <a:srgbClr val="ED7D31"/>
                </a:solidFill>
                <a:latin typeface="Arial"/>
                <a:cs typeface="Arial"/>
                <a:sym typeface="Arial"/>
              </a:rPr>
              <a:t>=True</a:t>
            </a:r>
          </a:p>
          <a:p>
            <a:pPr defTabSz="1219170">
              <a:buClr>
                <a:srgbClr val="000000"/>
              </a:buClr>
              <a:defRPr/>
            </a:pPr>
            <a:r>
              <a:rPr lang="en-US" sz="2667" kern="0" dirty="0">
                <a:solidFill>
                  <a:srgbClr val="ED7D31"/>
                </a:solidFill>
                <a:latin typeface="Arial"/>
                <a:cs typeface="Arial"/>
                <a:sym typeface="Arial"/>
              </a:rPr>
              <a:t>... )</a:t>
            </a:r>
          </a:p>
        </p:txBody>
      </p:sp>
    </p:spTree>
    <p:extLst>
      <p:ext uri="{BB962C8B-B14F-4D97-AF65-F5344CB8AC3E}">
        <p14:creationId xmlns:p14="http://schemas.microsoft.com/office/powerpoint/2010/main" val="2109534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3733" kern="0">
                <a:solidFill>
                  <a:srgbClr val="FFFFFF"/>
                </a:solidFill>
                <a:latin typeface="Palatino Linotype"/>
                <a:sym typeface="Arial"/>
              </a:rPr>
              <a:t>Performing database-style operations on DataFrames</a:t>
            </a:r>
            <a:endParaRPr lang="en-US" sz="3733"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33469" y="1763313"/>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is long format data—we have several different weather observations per day for various stations covering NYC in 2018:</a:t>
            </a:r>
          </a:p>
        </p:txBody>
      </p:sp>
      <p:pic>
        <p:nvPicPr>
          <p:cNvPr id="2" name="Picture 1">
            <a:extLst>
              <a:ext uri="{FF2B5EF4-FFF2-40B4-BE49-F238E27FC236}">
                <a16:creationId xmlns:a16="http://schemas.microsoft.com/office/drawing/2014/main" id="{1BDD106D-8388-458D-BE5E-FFCE56C662D3}"/>
              </a:ext>
            </a:extLst>
          </p:cNvPr>
          <p:cNvPicPr>
            <a:picLocks noChangeAspect="1"/>
          </p:cNvPicPr>
          <p:nvPr/>
        </p:nvPicPr>
        <p:blipFill>
          <a:blip r:embed="rId3"/>
          <a:stretch>
            <a:fillRect/>
          </a:stretch>
        </p:blipFill>
        <p:spPr>
          <a:xfrm>
            <a:off x="1474778" y="2865541"/>
            <a:ext cx="9242444" cy="3260433"/>
          </a:xfrm>
          <a:prstGeom prst="rect">
            <a:avLst/>
          </a:prstGeom>
        </p:spPr>
      </p:pic>
    </p:spTree>
    <p:extLst>
      <p:ext uri="{BB962C8B-B14F-4D97-AF65-F5344CB8AC3E}">
        <p14:creationId xmlns:p14="http://schemas.microsoft.com/office/powerpoint/2010/main" val="103868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Aggregating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37897" y="1423357"/>
            <a:ext cx="11116207" cy="165797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For this section, we will be working in the 3-aggregations.ipynb notebook.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import pandas and </a:t>
            </a:r>
            <a:r>
              <a:rPr lang="en-US" sz="2667" kern="0" dirty="0" err="1">
                <a:solidFill>
                  <a:srgbClr val="000000"/>
                </a:solidFill>
                <a:latin typeface="Arial"/>
                <a:cs typeface="Arial"/>
                <a:sym typeface="Arial"/>
              </a:rPr>
              <a:t>numpy</a:t>
            </a:r>
            <a:r>
              <a:rPr lang="en-US" sz="2667" kern="0" dirty="0">
                <a:solidFill>
                  <a:srgbClr val="000000"/>
                </a:solidFill>
                <a:latin typeface="Arial"/>
                <a:cs typeface="Arial"/>
                <a:sym typeface="Arial"/>
              </a:rPr>
              <a:t> and read in the data we will be working with:</a:t>
            </a:r>
          </a:p>
        </p:txBody>
      </p:sp>
      <p:pic>
        <p:nvPicPr>
          <p:cNvPr id="3" name="Picture 2">
            <a:extLst>
              <a:ext uri="{FF2B5EF4-FFF2-40B4-BE49-F238E27FC236}">
                <a16:creationId xmlns:a16="http://schemas.microsoft.com/office/drawing/2014/main" id="{6638F2C0-4D5B-4A04-A9FE-84E8DD6D3586}"/>
              </a:ext>
            </a:extLst>
          </p:cNvPr>
          <p:cNvPicPr>
            <a:picLocks noChangeAspect="1"/>
          </p:cNvPicPr>
          <p:nvPr/>
        </p:nvPicPr>
        <p:blipFill>
          <a:blip r:embed="rId3"/>
          <a:stretch>
            <a:fillRect/>
          </a:stretch>
        </p:blipFill>
        <p:spPr>
          <a:xfrm>
            <a:off x="2184400" y="2869223"/>
            <a:ext cx="7823200" cy="3390900"/>
          </a:xfrm>
          <a:prstGeom prst="rect">
            <a:avLst/>
          </a:prstGeom>
        </p:spPr>
      </p:pic>
    </p:spTree>
    <p:extLst>
      <p:ext uri="{BB962C8B-B14F-4D97-AF65-F5344CB8AC3E}">
        <p14:creationId xmlns:p14="http://schemas.microsoft.com/office/powerpoint/2010/main" val="2037193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Aggregating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37895" y="1584866"/>
            <a:ext cx="11116207"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the weather data for this section has been merged with some of the station data:</a:t>
            </a:r>
          </a:p>
        </p:txBody>
      </p:sp>
      <p:pic>
        <p:nvPicPr>
          <p:cNvPr id="2" name="Picture 1">
            <a:extLst>
              <a:ext uri="{FF2B5EF4-FFF2-40B4-BE49-F238E27FC236}">
                <a16:creationId xmlns:a16="http://schemas.microsoft.com/office/drawing/2014/main" id="{B73D7B4A-701F-4518-8FB4-5FCAABEEA834}"/>
              </a:ext>
            </a:extLst>
          </p:cNvPr>
          <p:cNvPicPr>
            <a:picLocks noChangeAspect="1"/>
          </p:cNvPicPr>
          <p:nvPr/>
        </p:nvPicPr>
        <p:blipFill>
          <a:blip r:embed="rId3"/>
          <a:stretch>
            <a:fillRect/>
          </a:stretch>
        </p:blipFill>
        <p:spPr>
          <a:xfrm>
            <a:off x="1743588" y="2768451"/>
            <a:ext cx="8704825" cy="3122645"/>
          </a:xfrm>
          <a:prstGeom prst="rect">
            <a:avLst/>
          </a:prstGeom>
        </p:spPr>
      </p:pic>
    </p:spTree>
    <p:extLst>
      <p:ext uri="{BB962C8B-B14F-4D97-AF65-F5344CB8AC3E}">
        <p14:creationId xmlns:p14="http://schemas.microsoft.com/office/powerpoint/2010/main" val="1815223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Aggregating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37897" y="2099597"/>
            <a:ext cx="11116207"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Before we dive into any calculations, let's make sure that our data won't be displayed in scientific notation.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will modify how floats are formatted for displaying.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format we will apply is .2f, which will provide the float with two digits after the decimal point:</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pd.set_option</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display.float_format</a:t>
            </a:r>
            <a:r>
              <a:rPr lang="en-US" sz="2667" kern="0" dirty="0">
                <a:solidFill>
                  <a:srgbClr val="ED7D31"/>
                </a:solidFill>
                <a:latin typeface="Arial"/>
                <a:cs typeface="Arial"/>
                <a:sym typeface="Arial"/>
              </a:rPr>
              <a:t>', lambda x: '%.2f' % x)</a:t>
            </a:r>
          </a:p>
        </p:txBody>
      </p:sp>
    </p:spTree>
    <p:extLst>
      <p:ext uri="{BB962C8B-B14F-4D97-AF65-F5344CB8AC3E}">
        <p14:creationId xmlns:p14="http://schemas.microsoft.com/office/powerpoint/2010/main" val="950396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Summarizing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37897" y="1758744"/>
            <a:ext cx="11116207"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 Note that we won't get anything back for the trading_volume column, which contains the volume traded bins from pd.cut(); this is because we aren't specifying an aggregation to run on that column:</a:t>
            </a:r>
            <a:endParaRPr lang="en-US" sz="2667"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78C38B6D-97FF-494A-915E-7E2CD39FBBEC}"/>
              </a:ext>
            </a:extLst>
          </p:cNvPr>
          <p:cNvPicPr>
            <a:picLocks noChangeAspect="1"/>
          </p:cNvPicPr>
          <p:nvPr/>
        </p:nvPicPr>
        <p:blipFill>
          <a:blip r:embed="rId3"/>
          <a:stretch>
            <a:fillRect/>
          </a:stretch>
        </p:blipFill>
        <p:spPr>
          <a:xfrm>
            <a:off x="2318041" y="3143998"/>
            <a:ext cx="7555915" cy="3116125"/>
          </a:xfrm>
          <a:prstGeom prst="rect">
            <a:avLst/>
          </a:prstGeom>
        </p:spPr>
      </p:pic>
    </p:spTree>
    <p:extLst>
      <p:ext uri="{BB962C8B-B14F-4D97-AF65-F5344CB8AC3E}">
        <p14:creationId xmlns:p14="http://schemas.microsoft.com/office/powerpoint/2010/main" val="3615090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Summarizing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37895" y="1900631"/>
            <a:ext cx="11116207"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In this case, since we will be performing the sum on both, we can either use </a:t>
            </a:r>
            <a:r>
              <a:rPr lang="en-US" sz="2667" kern="0" dirty="0" err="1">
                <a:solidFill>
                  <a:srgbClr val="000000"/>
                </a:solidFill>
                <a:latin typeface="Arial"/>
                <a:cs typeface="Arial"/>
                <a:sym typeface="Arial"/>
              </a:rPr>
              <a:t>agg</a:t>
            </a:r>
            <a:r>
              <a:rPr lang="en-US" sz="2667" kern="0" dirty="0">
                <a:solidFill>
                  <a:srgbClr val="000000"/>
                </a:solidFill>
                <a:latin typeface="Arial"/>
                <a:cs typeface="Arial"/>
                <a:sym typeface="Arial"/>
              </a:rPr>
              <a:t>('sum') or call sum() directly:</a:t>
            </a:r>
            <a:endParaRPr lang="en-US" sz="2667" kern="0" dirty="0">
              <a:solidFill>
                <a:srgbClr val="ED7D31"/>
              </a:solidFill>
              <a:latin typeface="Arial"/>
              <a:cs typeface="Arial"/>
              <a:sym typeface="Arial"/>
            </a:endParaRPr>
          </a:p>
        </p:txBody>
      </p:sp>
      <p:pic>
        <p:nvPicPr>
          <p:cNvPr id="7" name="Picture 6">
            <a:extLst>
              <a:ext uri="{FF2B5EF4-FFF2-40B4-BE49-F238E27FC236}">
                <a16:creationId xmlns:a16="http://schemas.microsoft.com/office/drawing/2014/main" id="{EC9DAAD6-E4ED-4884-8CA2-2EF4F073AA61}"/>
              </a:ext>
            </a:extLst>
          </p:cNvPr>
          <p:cNvPicPr>
            <a:picLocks noChangeAspect="1"/>
          </p:cNvPicPr>
          <p:nvPr/>
        </p:nvPicPr>
        <p:blipFill>
          <a:blip r:embed="rId3"/>
          <a:stretch>
            <a:fillRect/>
          </a:stretch>
        </p:blipFill>
        <p:spPr>
          <a:xfrm>
            <a:off x="1845432" y="3116207"/>
            <a:ext cx="8501133" cy="2763275"/>
          </a:xfrm>
          <a:prstGeom prst="rect">
            <a:avLst/>
          </a:prstGeom>
        </p:spPr>
      </p:pic>
    </p:spTree>
    <p:extLst>
      <p:ext uri="{BB962C8B-B14F-4D97-AF65-F5344CB8AC3E}">
        <p14:creationId xmlns:p14="http://schemas.microsoft.com/office/powerpoint/2010/main" val="1023481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Summarizing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37893" y="1939611"/>
            <a:ext cx="11116207"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index of this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will tell us which metric is being calculated for which column:</a:t>
            </a:r>
            <a:endParaRPr lang="en-US" sz="2667" kern="0" dirty="0">
              <a:solidFill>
                <a:srgbClr val="ED7D31"/>
              </a:solidFill>
              <a:latin typeface="Arial"/>
              <a:cs typeface="Arial"/>
              <a:sym typeface="Arial"/>
            </a:endParaRPr>
          </a:p>
        </p:txBody>
      </p:sp>
      <p:pic>
        <p:nvPicPr>
          <p:cNvPr id="10" name="Picture 9">
            <a:extLst>
              <a:ext uri="{FF2B5EF4-FFF2-40B4-BE49-F238E27FC236}">
                <a16:creationId xmlns:a16="http://schemas.microsoft.com/office/drawing/2014/main" id="{EB916FC7-CEEF-46A8-81BC-82077FDA453C}"/>
              </a:ext>
            </a:extLst>
          </p:cNvPr>
          <p:cNvPicPr>
            <a:picLocks noChangeAspect="1"/>
          </p:cNvPicPr>
          <p:nvPr/>
        </p:nvPicPr>
        <p:blipFill>
          <a:blip r:embed="rId3"/>
          <a:stretch>
            <a:fillRect/>
          </a:stretch>
        </p:blipFill>
        <p:spPr>
          <a:xfrm>
            <a:off x="3185237" y="3065206"/>
            <a:ext cx="5821521" cy="2532625"/>
          </a:xfrm>
          <a:prstGeom prst="rect">
            <a:avLst/>
          </a:prstGeom>
        </p:spPr>
      </p:pic>
    </p:spTree>
    <p:extLst>
      <p:ext uri="{BB962C8B-B14F-4D97-AF65-F5344CB8AC3E}">
        <p14:creationId xmlns:p14="http://schemas.microsoft.com/office/powerpoint/2010/main" val="1145501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Summarizing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37897" y="1771281"/>
            <a:ext cx="11116207" cy="165797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results in a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where the rows indicate the aggregation function being applied to the data columns.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we get nulls for any combination of aggregation and column that we didn't explicitly ask for:</a:t>
            </a:r>
          </a:p>
        </p:txBody>
      </p:sp>
      <p:pic>
        <p:nvPicPr>
          <p:cNvPr id="11" name="Picture 10">
            <a:extLst>
              <a:ext uri="{FF2B5EF4-FFF2-40B4-BE49-F238E27FC236}">
                <a16:creationId xmlns:a16="http://schemas.microsoft.com/office/drawing/2014/main" id="{BE08B1FB-05FB-456A-A0BC-A57A092C74DB}"/>
              </a:ext>
            </a:extLst>
          </p:cNvPr>
          <p:cNvPicPr>
            <a:picLocks noChangeAspect="1"/>
          </p:cNvPicPr>
          <p:nvPr/>
        </p:nvPicPr>
        <p:blipFill>
          <a:blip r:embed="rId3"/>
          <a:stretch>
            <a:fillRect/>
          </a:stretch>
        </p:blipFill>
        <p:spPr>
          <a:xfrm>
            <a:off x="2800656" y="3429001"/>
            <a:ext cx="6590685" cy="2888348"/>
          </a:xfrm>
          <a:prstGeom prst="rect">
            <a:avLst/>
          </a:prstGeom>
        </p:spPr>
      </p:pic>
    </p:spTree>
    <p:extLst>
      <p:ext uri="{BB962C8B-B14F-4D97-AF65-F5344CB8AC3E}">
        <p14:creationId xmlns:p14="http://schemas.microsoft.com/office/powerpoint/2010/main" val="1556622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Aggregating by group</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37897" y="2099596"/>
            <a:ext cx="11116207"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To calculate the aggregations per group, we must first call the </a:t>
            </a:r>
            <a:r>
              <a:rPr lang="en-US" sz="2667" kern="0" dirty="0" err="1">
                <a:solidFill>
                  <a:srgbClr val="000000"/>
                </a:solidFill>
                <a:latin typeface="Arial"/>
                <a:cs typeface="Arial"/>
                <a:sym typeface="Arial"/>
              </a:rPr>
              <a:t>groupby</a:t>
            </a:r>
            <a:r>
              <a:rPr lang="en-US" sz="2667" kern="0" dirty="0">
                <a:solidFill>
                  <a:srgbClr val="000000"/>
                </a:solidFill>
                <a:latin typeface="Arial"/>
                <a:cs typeface="Arial"/>
                <a:sym typeface="Arial"/>
              </a:rPr>
              <a:t>() method on the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and provide the column(s) we want to use to determine distinct groups.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look at the average of our stock data points for each of the volume traded bins we created with </a:t>
            </a:r>
            <a:r>
              <a:rPr lang="en-US" sz="2667" kern="0" dirty="0" err="1">
                <a:solidFill>
                  <a:srgbClr val="000000"/>
                </a:solidFill>
                <a:latin typeface="Arial"/>
                <a:cs typeface="Arial"/>
                <a:sym typeface="Arial"/>
              </a:rPr>
              <a:t>pd.cut</a:t>
            </a:r>
            <a:r>
              <a:rPr lang="en-US" sz="2667" kern="0" dirty="0">
                <a:solidFill>
                  <a:srgbClr val="000000"/>
                </a:solidFill>
                <a:latin typeface="Arial"/>
                <a:cs typeface="Arial"/>
                <a:sym typeface="Arial"/>
              </a:rPr>
              <a:t>(); remember, these are three equal-width bins:</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fb.groupby</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trading_volume</a:t>
            </a:r>
            <a:r>
              <a:rPr lang="en-US" sz="2667" kern="0" dirty="0">
                <a:solidFill>
                  <a:srgbClr val="ED7D31"/>
                </a:solidFill>
                <a:latin typeface="Arial"/>
                <a:cs typeface="Arial"/>
                <a:sym typeface="Arial"/>
              </a:rPr>
              <a:t>').mean()</a:t>
            </a:r>
          </a:p>
        </p:txBody>
      </p:sp>
    </p:spTree>
    <p:extLst>
      <p:ext uri="{BB962C8B-B14F-4D97-AF65-F5344CB8AC3E}">
        <p14:creationId xmlns:p14="http://schemas.microsoft.com/office/powerpoint/2010/main" val="655911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Aggregating by group</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37897" y="1601428"/>
            <a:ext cx="11116207"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The average OHLC prices are smaller for larger trading volumes, which was to be expected given that the three dates in the high-volume traded bin were selloffs:</a:t>
            </a:r>
            <a:endParaRPr lang="en-US" sz="2667" kern="0" dirty="0">
              <a:solidFill>
                <a:srgbClr val="ED7D31"/>
              </a:solidFill>
              <a:latin typeface="Arial"/>
              <a:cs typeface="Arial"/>
              <a:sym typeface="Arial"/>
            </a:endParaRPr>
          </a:p>
        </p:txBody>
      </p:sp>
      <p:pic>
        <p:nvPicPr>
          <p:cNvPr id="12" name="Picture 11">
            <a:extLst>
              <a:ext uri="{FF2B5EF4-FFF2-40B4-BE49-F238E27FC236}">
                <a16:creationId xmlns:a16="http://schemas.microsoft.com/office/drawing/2014/main" id="{42CC0497-6CD9-469D-BBC5-D4D6E2FBE02E}"/>
              </a:ext>
            </a:extLst>
          </p:cNvPr>
          <p:cNvPicPr>
            <a:picLocks noChangeAspect="1"/>
          </p:cNvPicPr>
          <p:nvPr/>
        </p:nvPicPr>
        <p:blipFill>
          <a:blip r:embed="rId3"/>
          <a:stretch>
            <a:fillRect/>
          </a:stretch>
        </p:blipFill>
        <p:spPr>
          <a:xfrm>
            <a:off x="1448618" y="2966379"/>
            <a:ext cx="9294761" cy="3176143"/>
          </a:xfrm>
          <a:prstGeom prst="rect">
            <a:avLst/>
          </a:prstGeom>
        </p:spPr>
      </p:pic>
    </p:spTree>
    <p:extLst>
      <p:ext uri="{BB962C8B-B14F-4D97-AF65-F5344CB8AC3E}">
        <p14:creationId xmlns:p14="http://schemas.microsoft.com/office/powerpoint/2010/main" val="1425272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49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Aggregating by group</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37897" y="2715148"/>
            <a:ext cx="11116207"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After running </a:t>
            </a:r>
            <a:r>
              <a:rPr lang="en-US" sz="2667" kern="0" dirty="0" err="1">
                <a:solidFill>
                  <a:srgbClr val="000000"/>
                </a:solidFill>
                <a:latin typeface="Arial"/>
                <a:cs typeface="Arial"/>
                <a:sym typeface="Arial"/>
              </a:rPr>
              <a:t>groupby</a:t>
            </a:r>
            <a:r>
              <a:rPr lang="en-US" sz="2667" kern="0" dirty="0">
                <a:solidFill>
                  <a:srgbClr val="000000"/>
                </a:solidFill>
                <a:latin typeface="Arial"/>
                <a:cs typeface="Arial"/>
                <a:sym typeface="Arial"/>
              </a:rPr>
              <a:t>(), we can also select specific columns for aggregation:</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fb.groupby</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trading_volume</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['close'].</a:t>
            </a:r>
            <a:r>
              <a:rPr lang="en-US" sz="2667" kern="0" dirty="0" err="1">
                <a:solidFill>
                  <a:srgbClr val="ED7D31"/>
                </a:solidFill>
                <a:latin typeface="Arial"/>
                <a:cs typeface="Arial"/>
                <a:sym typeface="Arial"/>
              </a:rPr>
              <a:t>agg</a:t>
            </a:r>
            <a:r>
              <a:rPr lang="en-US" sz="2667" kern="0" dirty="0">
                <a:solidFill>
                  <a:srgbClr val="ED7D31"/>
                </a:solidFill>
                <a:latin typeface="Arial"/>
                <a:cs typeface="Arial"/>
                <a:sym typeface="Arial"/>
              </a:rPr>
              <a:t>(['min', 'max', 'mean'])</a:t>
            </a:r>
          </a:p>
        </p:txBody>
      </p:sp>
    </p:spTree>
    <p:extLst>
      <p:ext uri="{BB962C8B-B14F-4D97-AF65-F5344CB8AC3E}">
        <p14:creationId xmlns:p14="http://schemas.microsoft.com/office/powerpoint/2010/main" val="3486105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Querying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13600" y="1659331"/>
            <a:ext cx="10129096"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To illustrate this, let's query the weather data for all the rows where the value of the SNOW column was greater than zero for stations with US1NY in their station ID:</a:t>
            </a:r>
            <a:endParaRPr lang="en-US" sz="2667" kern="0" dirty="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2E6C1D1E-ED74-48BE-913E-8F505B0DFE15}"/>
              </a:ext>
            </a:extLst>
          </p:cNvPr>
          <p:cNvPicPr>
            <a:picLocks noChangeAspect="1"/>
          </p:cNvPicPr>
          <p:nvPr/>
        </p:nvPicPr>
        <p:blipFill>
          <a:blip r:embed="rId3"/>
          <a:stretch>
            <a:fillRect/>
          </a:stretch>
        </p:blipFill>
        <p:spPr>
          <a:xfrm>
            <a:off x="1966287" y="3299599"/>
            <a:ext cx="8259427" cy="2346428"/>
          </a:xfrm>
          <a:prstGeom prst="rect">
            <a:avLst/>
          </a:prstGeom>
        </p:spPr>
      </p:pic>
    </p:spTree>
    <p:extLst>
      <p:ext uri="{BB962C8B-B14F-4D97-AF65-F5344CB8AC3E}">
        <p14:creationId xmlns:p14="http://schemas.microsoft.com/office/powerpoint/2010/main" val="4014179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Aggregating by group</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439914" y="1814095"/>
            <a:ext cx="11116207"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gives us the aggregations for the closing price in each volume traded bucket:</a:t>
            </a:r>
            <a:endParaRPr lang="en-US" sz="2667" kern="0" dirty="0">
              <a:solidFill>
                <a:srgbClr val="ED7D31"/>
              </a:solidFill>
              <a:latin typeface="Arial"/>
              <a:cs typeface="Arial"/>
              <a:sym typeface="Arial"/>
            </a:endParaRPr>
          </a:p>
        </p:txBody>
      </p:sp>
      <p:pic>
        <p:nvPicPr>
          <p:cNvPr id="13" name="Picture 12">
            <a:extLst>
              <a:ext uri="{FF2B5EF4-FFF2-40B4-BE49-F238E27FC236}">
                <a16:creationId xmlns:a16="http://schemas.microsoft.com/office/drawing/2014/main" id="{9293FE41-A8EB-4DA3-8751-21E29B84B2B0}"/>
              </a:ext>
            </a:extLst>
          </p:cNvPr>
          <p:cNvPicPr>
            <a:picLocks noChangeAspect="1"/>
          </p:cNvPicPr>
          <p:nvPr/>
        </p:nvPicPr>
        <p:blipFill>
          <a:blip r:embed="rId3"/>
          <a:stretch>
            <a:fillRect/>
          </a:stretch>
        </p:blipFill>
        <p:spPr>
          <a:xfrm>
            <a:off x="3038886" y="2858012"/>
            <a:ext cx="6114229" cy="3195177"/>
          </a:xfrm>
          <a:prstGeom prst="rect">
            <a:avLst/>
          </a:prstGeom>
        </p:spPr>
      </p:pic>
    </p:spTree>
    <p:extLst>
      <p:ext uri="{BB962C8B-B14F-4D97-AF65-F5344CB8AC3E}">
        <p14:creationId xmlns:p14="http://schemas.microsoft.com/office/powerpoint/2010/main" val="652106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Aggregating by group</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439914" y="1814095"/>
            <a:ext cx="11116207"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As we did previously, we can provide lists of functions per column; the result, however, will look a little different:</a:t>
            </a:r>
            <a:endParaRPr lang="en-US" sz="2667" kern="0" dirty="0">
              <a:solidFill>
                <a:srgbClr val="ED7D31"/>
              </a:solidFill>
              <a:latin typeface="Arial"/>
              <a:cs typeface="Arial"/>
              <a:sym typeface="Arial"/>
            </a:endParaRPr>
          </a:p>
        </p:txBody>
      </p:sp>
      <p:pic>
        <p:nvPicPr>
          <p:cNvPr id="15" name="Picture 14">
            <a:extLst>
              <a:ext uri="{FF2B5EF4-FFF2-40B4-BE49-F238E27FC236}">
                <a16:creationId xmlns:a16="http://schemas.microsoft.com/office/drawing/2014/main" id="{CEE7D848-5ACD-400A-8A23-6E49DF2139A7}"/>
              </a:ext>
            </a:extLst>
          </p:cNvPr>
          <p:cNvPicPr>
            <a:picLocks noChangeAspect="1"/>
          </p:cNvPicPr>
          <p:nvPr/>
        </p:nvPicPr>
        <p:blipFill>
          <a:blip r:embed="rId3"/>
          <a:stretch>
            <a:fillRect/>
          </a:stretch>
        </p:blipFill>
        <p:spPr>
          <a:xfrm>
            <a:off x="1454283" y="3027566"/>
            <a:ext cx="9087467" cy="2358719"/>
          </a:xfrm>
          <a:prstGeom prst="rect">
            <a:avLst/>
          </a:prstGeom>
        </p:spPr>
      </p:pic>
    </p:spTree>
    <p:extLst>
      <p:ext uri="{BB962C8B-B14F-4D97-AF65-F5344CB8AC3E}">
        <p14:creationId xmlns:p14="http://schemas.microsoft.com/office/powerpoint/2010/main" val="1627498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Aggregating by group</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439913" y="1463413"/>
            <a:ext cx="11116207" cy="165797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now have a hierarchical index in the columns.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Remember, this means that if we want to select the minimum low price for the medium volume traded bucket, we need to use </a:t>
            </a:r>
            <a:r>
              <a:rPr lang="en-US" sz="2667" kern="0" dirty="0" err="1">
                <a:solidFill>
                  <a:srgbClr val="000000"/>
                </a:solidFill>
                <a:latin typeface="Arial"/>
                <a:cs typeface="Arial"/>
                <a:sym typeface="Arial"/>
              </a:rPr>
              <a:t>fb_agg.loc</a:t>
            </a:r>
            <a:r>
              <a:rPr lang="en-US" sz="2667" kern="0" dirty="0">
                <a:solidFill>
                  <a:srgbClr val="000000"/>
                </a:solidFill>
                <a:latin typeface="Arial"/>
                <a:cs typeface="Arial"/>
                <a:sym typeface="Arial"/>
              </a:rPr>
              <a:t>['med', 'low']['min']:</a:t>
            </a:r>
            <a:endParaRPr lang="en-US" sz="2667" kern="0" dirty="0">
              <a:solidFill>
                <a:srgbClr val="ED7D31"/>
              </a:solidFill>
              <a:latin typeface="Arial"/>
              <a:cs typeface="Arial"/>
              <a:sym typeface="Arial"/>
            </a:endParaRPr>
          </a:p>
        </p:txBody>
      </p:sp>
      <p:pic>
        <p:nvPicPr>
          <p:cNvPr id="16" name="Picture 15">
            <a:extLst>
              <a:ext uri="{FF2B5EF4-FFF2-40B4-BE49-F238E27FC236}">
                <a16:creationId xmlns:a16="http://schemas.microsoft.com/office/drawing/2014/main" id="{5D166237-0ACE-45B5-830E-EFB35FA3C3C7}"/>
              </a:ext>
            </a:extLst>
          </p:cNvPr>
          <p:cNvPicPr>
            <a:picLocks noChangeAspect="1"/>
          </p:cNvPicPr>
          <p:nvPr/>
        </p:nvPicPr>
        <p:blipFill>
          <a:blip r:embed="rId3"/>
          <a:stretch>
            <a:fillRect/>
          </a:stretch>
        </p:blipFill>
        <p:spPr>
          <a:xfrm>
            <a:off x="2386300" y="3346283"/>
            <a:ext cx="7223432" cy="2913840"/>
          </a:xfrm>
          <a:prstGeom prst="rect">
            <a:avLst/>
          </a:prstGeom>
        </p:spPr>
      </p:pic>
    </p:spTree>
    <p:extLst>
      <p:ext uri="{BB962C8B-B14F-4D97-AF65-F5344CB8AC3E}">
        <p14:creationId xmlns:p14="http://schemas.microsoft.com/office/powerpoint/2010/main" val="24071369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Aggregating by group</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57007" y="1689227"/>
            <a:ext cx="10697096"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columns are stored in a </a:t>
            </a:r>
            <a:r>
              <a:rPr lang="en-US" sz="2667" kern="0" dirty="0" err="1">
                <a:solidFill>
                  <a:srgbClr val="000000"/>
                </a:solidFill>
                <a:latin typeface="Arial"/>
                <a:cs typeface="Arial"/>
                <a:sym typeface="Arial"/>
              </a:rPr>
              <a:t>MultiIndex</a:t>
            </a:r>
            <a:r>
              <a:rPr lang="en-US" sz="2667" kern="0" dirty="0">
                <a:solidFill>
                  <a:srgbClr val="000000"/>
                </a:solidFill>
                <a:latin typeface="Arial"/>
                <a:cs typeface="Arial"/>
                <a:sym typeface="Arial"/>
              </a:rPr>
              <a:t> object:</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fb_agg.columns</a:t>
            </a:r>
            <a:endParaRPr lang="en-US" sz="2667" kern="0" dirty="0">
              <a:solidFill>
                <a:srgbClr val="ED7D31"/>
              </a:solidFill>
              <a:latin typeface="Arial"/>
              <a:cs typeface="Arial"/>
              <a:sym typeface="Arial"/>
            </a:endParaRPr>
          </a:p>
          <a:p>
            <a:pPr defTabSz="1219170">
              <a:buClr>
                <a:srgbClr val="000000"/>
              </a:buClr>
              <a:defRPr/>
            </a:pPr>
            <a:r>
              <a:rPr lang="en-US" sz="2667" kern="0" dirty="0" err="1">
                <a:solidFill>
                  <a:srgbClr val="ED7D31"/>
                </a:solidFill>
                <a:latin typeface="Arial"/>
                <a:cs typeface="Arial"/>
                <a:sym typeface="Arial"/>
              </a:rPr>
              <a:t>MultiIndex</a:t>
            </a:r>
            <a:r>
              <a:rPr lang="en-US" sz="2667" kern="0" dirty="0">
                <a:solidFill>
                  <a:srgbClr val="ED7D31"/>
                </a:solidFill>
                <a:latin typeface="Arial"/>
                <a:cs typeface="Arial"/>
                <a:sym typeface="Arial"/>
              </a:rPr>
              <a:t>([( 'open', 'mean'),</a:t>
            </a:r>
          </a:p>
          <a:p>
            <a:pPr defTabSz="1219170">
              <a:buClr>
                <a:srgbClr val="000000"/>
              </a:buClr>
              <a:defRPr/>
            </a:pPr>
            <a:r>
              <a:rPr lang="en-US" sz="2667" kern="0" dirty="0">
                <a:solidFill>
                  <a:srgbClr val="ED7D31"/>
                </a:solidFill>
                <a:latin typeface="Arial"/>
                <a:cs typeface="Arial"/>
                <a:sym typeface="Arial"/>
              </a:rPr>
              <a:t>            ( 'high',  'min'),</a:t>
            </a:r>
          </a:p>
          <a:p>
            <a:pPr defTabSz="1219170">
              <a:buClr>
                <a:srgbClr val="000000"/>
              </a:buClr>
              <a:defRPr/>
            </a:pPr>
            <a:r>
              <a:rPr lang="en-US" sz="2667" kern="0" dirty="0">
                <a:solidFill>
                  <a:srgbClr val="ED7D31"/>
                </a:solidFill>
                <a:latin typeface="Arial"/>
                <a:cs typeface="Arial"/>
                <a:sym typeface="Arial"/>
              </a:rPr>
              <a:t>            ( 'high',  'max'),</a:t>
            </a:r>
          </a:p>
          <a:p>
            <a:pPr defTabSz="1219170">
              <a:buClr>
                <a:srgbClr val="000000"/>
              </a:buClr>
              <a:defRPr/>
            </a:pPr>
            <a:r>
              <a:rPr lang="en-US" sz="2667" kern="0" dirty="0">
                <a:solidFill>
                  <a:srgbClr val="ED7D31"/>
                </a:solidFill>
                <a:latin typeface="Arial"/>
                <a:cs typeface="Arial"/>
                <a:sym typeface="Arial"/>
              </a:rPr>
              <a:t>            (  'low',  'min'),</a:t>
            </a:r>
          </a:p>
          <a:p>
            <a:pPr defTabSz="1219170">
              <a:buClr>
                <a:srgbClr val="000000"/>
              </a:buClr>
              <a:defRPr/>
            </a:pPr>
            <a:r>
              <a:rPr lang="en-US" sz="2667" kern="0" dirty="0">
                <a:solidFill>
                  <a:srgbClr val="ED7D31"/>
                </a:solidFill>
                <a:latin typeface="Arial"/>
                <a:cs typeface="Arial"/>
                <a:sym typeface="Arial"/>
              </a:rPr>
              <a:t>            (  'low',  'max'),</a:t>
            </a:r>
          </a:p>
          <a:p>
            <a:pPr defTabSz="1219170">
              <a:buClr>
                <a:srgbClr val="000000"/>
              </a:buClr>
              <a:defRPr/>
            </a:pPr>
            <a:r>
              <a:rPr lang="en-US" sz="2667" kern="0" dirty="0">
                <a:solidFill>
                  <a:srgbClr val="ED7D31"/>
                </a:solidFill>
                <a:latin typeface="Arial"/>
                <a:cs typeface="Arial"/>
                <a:sym typeface="Arial"/>
              </a:rPr>
              <a:t>            ('close', 'mean')],</a:t>
            </a:r>
          </a:p>
          <a:p>
            <a:pPr defTabSz="1219170">
              <a:buClr>
                <a:srgbClr val="000000"/>
              </a:buClr>
              <a:defRPr/>
            </a:pPr>
            <a:r>
              <a:rPr lang="en-US" sz="2667" kern="0" dirty="0">
                <a:solidFill>
                  <a:srgbClr val="ED7D31"/>
                </a:solidFill>
                <a:latin typeface="Arial"/>
                <a:cs typeface="Arial"/>
                <a:sym typeface="Arial"/>
              </a:rPr>
              <a:t>           )</a:t>
            </a:r>
          </a:p>
        </p:txBody>
      </p:sp>
    </p:spTree>
    <p:extLst>
      <p:ext uri="{BB962C8B-B14F-4D97-AF65-F5344CB8AC3E}">
        <p14:creationId xmlns:p14="http://schemas.microsoft.com/office/powerpoint/2010/main" val="36655294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Aggregating by group</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47452" y="1689227"/>
            <a:ext cx="10697096"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use a list comprehension to remove this hierarchy and instead have our column names in the form of &lt;column&gt;_&lt;</a:t>
            </a:r>
            <a:r>
              <a:rPr lang="en-US" sz="2667" kern="0" dirty="0" err="1">
                <a:solidFill>
                  <a:srgbClr val="000000"/>
                </a:solidFill>
                <a:latin typeface="Arial"/>
                <a:cs typeface="Arial"/>
                <a:sym typeface="Arial"/>
              </a:rPr>
              <a:t>agg</a:t>
            </a:r>
            <a:r>
              <a:rPr lang="en-US" sz="2667" kern="0" dirty="0">
                <a:solidFill>
                  <a:srgbClr val="000000"/>
                </a:solidFill>
                <a:latin typeface="Arial"/>
                <a:cs typeface="Arial"/>
                <a:sym typeface="Arial"/>
              </a:rPr>
              <a:t>&gt;.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At each iteration, we will get a tuple of the levels from the </a:t>
            </a:r>
            <a:r>
              <a:rPr lang="en-US" sz="2667" kern="0" dirty="0" err="1">
                <a:solidFill>
                  <a:srgbClr val="000000"/>
                </a:solidFill>
                <a:latin typeface="Arial"/>
                <a:cs typeface="Arial"/>
                <a:sym typeface="Arial"/>
              </a:rPr>
              <a:t>MultiIndex</a:t>
            </a:r>
            <a:r>
              <a:rPr lang="en-US" sz="2667" kern="0" dirty="0">
                <a:solidFill>
                  <a:srgbClr val="000000"/>
                </a:solidFill>
                <a:latin typeface="Arial"/>
                <a:cs typeface="Arial"/>
                <a:sym typeface="Arial"/>
              </a:rPr>
              <a:t> object, which we can combine into a single string to remove the hierarchy:</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fb_agg.columns</a:t>
            </a:r>
            <a:r>
              <a:rPr lang="en-US" sz="2667" kern="0" dirty="0">
                <a:solidFill>
                  <a:srgbClr val="ED7D31"/>
                </a:solidFill>
                <a:latin typeface="Arial"/>
                <a:cs typeface="Arial"/>
                <a:sym typeface="Arial"/>
              </a:rPr>
              <a:t> = ['_'.join(</a:t>
            </a:r>
            <a:r>
              <a:rPr lang="en-US" sz="2667" kern="0" dirty="0" err="1">
                <a:solidFill>
                  <a:srgbClr val="ED7D31"/>
                </a:solidFill>
                <a:latin typeface="Arial"/>
                <a:cs typeface="Arial"/>
                <a:sym typeface="Arial"/>
              </a:rPr>
              <a:t>col_agg</a:t>
            </a:r>
            <a:r>
              <a:rPr lang="en-US" sz="2667" kern="0" dirty="0">
                <a:solidFill>
                  <a:srgbClr val="ED7D31"/>
                </a:solidFill>
                <a:latin typeface="Arial"/>
                <a:cs typeface="Arial"/>
                <a:sym typeface="Arial"/>
              </a:rPr>
              <a:t>) </a:t>
            </a:r>
          </a:p>
          <a:p>
            <a:pPr defTabSz="1219170">
              <a:buClr>
                <a:srgbClr val="000000"/>
              </a:buClr>
              <a:defRPr/>
            </a:pPr>
            <a:r>
              <a:rPr lang="en-US" sz="2667" kern="0" dirty="0">
                <a:solidFill>
                  <a:srgbClr val="ED7D31"/>
                </a:solidFill>
                <a:latin typeface="Arial"/>
                <a:cs typeface="Arial"/>
                <a:sym typeface="Arial"/>
              </a:rPr>
              <a:t>...                   for </a:t>
            </a:r>
            <a:r>
              <a:rPr lang="en-US" sz="2667" kern="0" dirty="0" err="1">
                <a:solidFill>
                  <a:srgbClr val="ED7D31"/>
                </a:solidFill>
                <a:latin typeface="Arial"/>
                <a:cs typeface="Arial"/>
                <a:sym typeface="Arial"/>
              </a:rPr>
              <a:t>col_agg</a:t>
            </a:r>
            <a:r>
              <a:rPr lang="en-US" sz="2667" kern="0" dirty="0">
                <a:solidFill>
                  <a:srgbClr val="ED7D31"/>
                </a:solidFill>
                <a:latin typeface="Arial"/>
                <a:cs typeface="Arial"/>
                <a:sym typeface="Arial"/>
              </a:rPr>
              <a:t> in </a:t>
            </a:r>
            <a:r>
              <a:rPr lang="en-US" sz="2667" kern="0" dirty="0" err="1">
                <a:solidFill>
                  <a:srgbClr val="ED7D31"/>
                </a:solidFill>
                <a:latin typeface="Arial"/>
                <a:cs typeface="Arial"/>
                <a:sym typeface="Arial"/>
              </a:rPr>
              <a:t>fb_agg.columns</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fb_agg.head</a:t>
            </a:r>
            <a:r>
              <a:rPr lang="en-US" sz="2667" kern="0" dirty="0">
                <a:solidFill>
                  <a:srgbClr val="ED7D31"/>
                </a:solidFill>
                <a:latin typeface="Arial"/>
                <a:cs typeface="Arial"/>
                <a:sym typeface="Arial"/>
              </a:rPr>
              <a:t>()</a:t>
            </a:r>
          </a:p>
        </p:txBody>
      </p:sp>
    </p:spTree>
    <p:extLst>
      <p:ext uri="{BB962C8B-B14F-4D97-AF65-F5344CB8AC3E}">
        <p14:creationId xmlns:p14="http://schemas.microsoft.com/office/powerpoint/2010/main" val="1050079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Aggregating by group</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47452" y="1809833"/>
            <a:ext cx="10697096" cy="42667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replaces the hierarchy in the columns with a single level:</a:t>
            </a:r>
            <a:endParaRPr lang="en-US" sz="2667" kern="0" dirty="0">
              <a:solidFill>
                <a:srgbClr val="ED7D31"/>
              </a:solidFill>
              <a:latin typeface="Arial"/>
              <a:cs typeface="Arial"/>
              <a:sym typeface="Arial"/>
            </a:endParaRPr>
          </a:p>
        </p:txBody>
      </p:sp>
      <p:pic>
        <p:nvPicPr>
          <p:cNvPr id="17" name="Picture 16">
            <a:extLst>
              <a:ext uri="{FF2B5EF4-FFF2-40B4-BE49-F238E27FC236}">
                <a16:creationId xmlns:a16="http://schemas.microsoft.com/office/drawing/2014/main" id="{8BA55ECF-FE0C-4FB8-A392-8675A7647B4F}"/>
              </a:ext>
            </a:extLst>
          </p:cNvPr>
          <p:cNvPicPr>
            <a:picLocks noChangeAspect="1"/>
          </p:cNvPicPr>
          <p:nvPr/>
        </p:nvPicPr>
        <p:blipFill>
          <a:blip r:embed="rId3"/>
          <a:stretch>
            <a:fillRect/>
          </a:stretch>
        </p:blipFill>
        <p:spPr>
          <a:xfrm>
            <a:off x="865239" y="2675232"/>
            <a:ext cx="10461523" cy="2707315"/>
          </a:xfrm>
          <a:prstGeom prst="rect">
            <a:avLst/>
          </a:prstGeom>
        </p:spPr>
      </p:pic>
    </p:spTree>
    <p:extLst>
      <p:ext uri="{BB962C8B-B14F-4D97-AF65-F5344CB8AC3E}">
        <p14:creationId xmlns:p14="http://schemas.microsoft.com/office/powerpoint/2010/main" val="28512489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Aggregating by group</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47452" y="1809832"/>
            <a:ext cx="10697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Since the result is a single-column DataFrame object, we call squeeze() to turn it into a Series object:</a:t>
            </a:r>
            <a:endParaRPr lang="en-US" sz="2667" kern="0" dirty="0">
              <a:solidFill>
                <a:srgbClr val="ED7D31"/>
              </a:solidFill>
              <a:latin typeface="Arial"/>
              <a:cs typeface="Arial"/>
              <a:sym typeface="Arial"/>
            </a:endParaRPr>
          </a:p>
        </p:txBody>
      </p:sp>
      <p:pic>
        <p:nvPicPr>
          <p:cNvPr id="19" name="Picture 18">
            <a:extLst>
              <a:ext uri="{FF2B5EF4-FFF2-40B4-BE49-F238E27FC236}">
                <a16:creationId xmlns:a16="http://schemas.microsoft.com/office/drawing/2014/main" id="{5405CCD8-D68C-4697-9D59-541B7F83CD07}"/>
              </a:ext>
            </a:extLst>
          </p:cNvPr>
          <p:cNvPicPr>
            <a:picLocks noChangeAspect="1"/>
          </p:cNvPicPr>
          <p:nvPr/>
        </p:nvPicPr>
        <p:blipFill>
          <a:blip r:embed="rId3"/>
          <a:stretch>
            <a:fillRect/>
          </a:stretch>
        </p:blipFill>
        <p:spPr>
          <a:xfrm>
            <a:off x="1921682" y="2824283"/>
            <a:ext cx="8348636" cy="3258371"/>
          </a:xfrm>
          <a:prstGeom prst="rect">
            <a:avLst/>
          </a:prstGeom>
        </p:spPr>
      </p:pic>
    </p:spTree>
    <p:extLst>
      <p:ext uri="{BB962C8B-B14F-4D97-AF65-F5344CB8AC3E}">
        <p14:creationId xmlns:p14="http://schemas.microsoft.com/office/powerpoint/2010/main" val="35020481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Aggregating by group</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47452" y="2304780"/>
            <a:ext cx="10697096"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Since this will create a multi-level index, we will also use unstack() to put the inner level (the quarter) along the columns after the aggregation is performed:</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weather.query</a:t>
            </a:r>
            <a:r>
              <a:rPr lang="en-US" sz="2667" kern="0" dirty="0">
                <a:solidFill>
                  <a:srgbClr val="ED7D31"/>
                </a:solidFill>
                <a:latin typeface="Arial"/>
                <a:cs typeface="Arial"/>
                <a:sym typeface="Arial"/>
              </a:rPr>
              <a:t>('datatype == "PRCP"').</a:t>
            </a:r>
            <a:r>
              <a:rPr lang="en-US" sz="2667" kern="0" dirty="0" err="1">
                <a:solidFill>
                  <a:srgbClr val="ED7D31"/>
                </a:solidFill>
                <a:latin typeface="Arial"/>
                <a:cs typeface="Arial"/>
                <a:sym typeface="Arial"/>
              </a:rPr>
              <a:t>groupby</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station_name</a:t>
            </a: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pd.Grouper</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freq</a:t>
            </a:r>
            <a:r>
              <a:rPr lang="en-US" sz="2667" kern="0" dirty="0">
                <a:solidFill>
                  <a:srgbClr val="ED7D31"/>
                </a:solidFill>
                <a:latin typeface="Arial"/>
                <a:cs typeface="Arial"/>
                <a:sym typeface="Arial"/>
              </a:rPr>
              <a:t>='Q')]</a:t>
            </a:r>
          </a:p>
          <a:p>
            <a:pPr defTabSz="1219170">
              <a:buClr>
                <a:srgbClr val="000000"/>
              </a:buClr>
              <a:defRPr/>
            </a:pPr>
            <a:r>
              <a:rPr lang="en-US" sz="2667" kern="0" dirty="0">
                <a:solidFill>
                  <a:srgbClr val="ED7D31"/>
                </a:solidFill>
                <a:latin typeface="Arial"/>
                <a:cs typeface="Arial"/>
                <a:sym typeface="Arial"/>
              </a:rPr>
              <a:t>... ).sum().unstack().sample(5, </a:t>
            </a:r>
            <a:r>
              <a:rPr lang="en-US" sz="2667" kern="0" dirty="0" err="1">
                <a:solidFill>
                  <a:srgbClr val="ED7D31"/>
                </a:solidFill>
                <a:latin typeface="Arial"/>
                <a:cs typeface="Arial"/>
                <a:sym typeface="Arial"/>
              </a:rPr>
              <a:t>random_state</a:t>
            </a:r>
            <a:r>
              <a:rPr lang="en-US" sz="2667" kern="0" dirty="0">
                <a:solidFill>
                  <a:srgbClr val="ED7D31"/>
                </a:solidFill>
                <a:latin typeface="Arial"/>
                <a:cs typeface="Arial"/>
                <a:sym typeface="Arial"/>
              </a:rPr>
              <a:t>=1)</a:t>
            </a:r>
          </a:p>
        </p:txBody>
      </p:sp>
    </p:spTree>
    <p:extLst>
      <p:ext uri="{BB962C8B-B14F-4D97-AF65-F5344CB8AC3E}">
        <p14:creationId xmlns:p14="http://schemas.microsoft.com/office/powerpoint/2010/main" val="1678805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Aggregating by group</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47452" y="1439302"/>
            <a:ext cx="10697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could also see which quarter has the most/least precipitation across the stations:</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ED019049-BAA3-4C4F-ACD3-25BEAC312DEB}"/>
              </a:ext>
            </a:extLst>
          </p:cNvPr>
          <p:cNvPicPr>
            <a:picLocks noChangeAspect="1"/>
          </p:cNvPicPr>
          <p:nvPr/>
        </p:nvPicPr>
        <p:blipFill>
          <a:blip r:embed="rId3"/>
          <a:stretch>
            <a:fillRect/>
          </a:stretch>
        </p:blipFill>
        <p:spPr>
          <a:xfrm>
            <a:off x="1769807" y="2477323"/>
            <a:ext cx="8652387" cy="3782872"/>
          </a:xfrm>
          <a:prstGeom prst="rect">
            <a:avLst/>
          </a:prstGeom>
        </p:spPr>
      </p:pic>
    </p:spTree>
    <p:extLst>
      <p:ext uri="{BB962C8B-B14F-4D97-AF65-F5344CB8AC3E}">
        <p14:creationId xmlns:p14="http://schemas.microsoft.com/office/powerpoint/2010/main" val="1696980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59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Aggregating by group</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47452" y="1674649"/>
            <a:ext cx="10697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Finally, we will use </a:t>
            </a:r>
            <a:r>
              <a:rPr lang="en-US" sz="2667" kern="0" dirty="0" err="1">
                <a:solidFill>
                  <a:srgbClr val="000000"/>
                </a:solidFill>
                <a:latin typeface="Arial"/>
                <a:cs typeface="Arial"/>
                <a:sym typeface="Arial"/>
              </a:rPr>
              <a:t>nlargest</a:t>
            </a:r>
            <a:r>
              <a:rPr lang="en-US" sz="2667" kern="0" dirty="0">
                <a:solidFill>
                  <a:srgbClr val="000000"/>
                </a:solidFill>
                <a:latin typeface="Arial"/>
                <a:cs typeface="Arial"/>
                <a:sym typeface="Arial"/>
              </a:rPr>
              <a:t>() to get the five months with the most precipitation:</a:t>
            </a:r>
            <a:endParaRPr lang="en-US" sz="2667" kern="0" dirty="0">
              <a:solidFill>
                <a:srgbClr val="ED7D31"/>
              </a:solidFill>
              <a:latin typeface="Arial"/>
              <a:cs typeface="Arial"/>
              <a:sym typeface="Arial"/>
            </a:endParaRPr>
          </a:p>
        </p:txBody>
      </p:sp>
      <p:pic>
        <p:nvPicPr>
          <p:cNvPr id="6" name="Picture 5">
            <a:extLst>
              <a:ext uri="{FF2B5EF4-FFF2-40B4-BE49-F238E27FC236}">
                <a16:creationId xmlns:a16="http://schemas.microsoft.com/office/drawing/2014/main" id="{7818AB96-7D74-464F-94C5-9DC433E973A6}"/>
              </a:ext>
            </a:extLst>
          </p:cNvPr>
          <p:cNvPicPr>
            <a:picLocks noChangeAspect="1"/>
          </p:cNvPicPr>
          <p:nvPr/>
        </p:nvPicPr>
        <p:blipFill>
          <a:blip r:embed="rId3"/>
          <a:stretch>
            <a:fillRect/>
          </a:stretch>
        </p:blipFill>
        <p:spPr>
          <a:xfrm>
            <a:off x="1796007" y="2736850"/>
            <a:ext cx="8599987" cy="3298053"/>
          </a:xfrm>
          <a:prstGeom prst="rect">
            <a:avLst/>
          </a:prstGeom>
        </p:spPr>
      </p:pic>
    </p:spTree>
    <p:extLst>
      <p:ext uri="{BB962C8B-B14F-4D97-AF65-F5344CB8AC3E}">
        <p14:creationId xmlns:p14="http://schemas.microsoft.com/office/powerpoint/2010/main" val="2143149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Querying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13600" y="1608231"/>
            <a:ext cx="10129096" cy="165797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Each row is a snow observation for a given combination of date and station.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Notice that the values vary quite a bit for January 4th—some stations received more snow than others:</a:t>
            </a:r>
          </a:p>
        </p:txBody>
      </p:sp>
      <p:pic>
        <p:nvPicPr>
          <p:cNvPr id="6" name="Picture 5">
            <a:extLst>
              <a:ext uri="{FF2B5EF4-FFF2-40B4-BE49-F238E27FC236}">
                <a16:creationId xmlns:a16="http://schemas.microsoft.com/office/drawing/2014/main" id="{3070E92C-0A67-4229-A0BA-503B9BF66770}"/>
              </a:ext>
            </a:extLst>
          </p:cNvPr>
          <p:cNvPicPr>
            <a:picLocks noChangeAspect="1"/>
          </p:cNvPicPr>
          <p:nvPr/>
        </p:nvPicPr>
        <p:blipFill>
          <a:blip r:embed="rId3"/>
          <a:stretch>
            <a:fillRect/>
          </a:stretch>
        </p:blipFill>
        <p:spPr>
          <a:xfrm>
            <a:off x="1592826" y="3265949"/>
            <a:ext cx="9006348" cy="3026779"/>
          </a:xfrm>
          <a:prstGeom prst="rect">
            <a:avLst/>
          </a:prstGeom>
        </p:spPr>
      </p:pic>
    </p:spTree>
    <p:extLst>
      <p:ext uri="{BB962C8B-B14F-4D97-AF65-F5344CB8AC3E}">
        <p14:creationId xmlns:p14="http://schemas.microsoft.com/office/powerpoint/2010/main" val="2535637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Aggregating by group</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47452" y="2015561"/>
            <a:ext cx="10697096"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Therefore, we can call it on a Series object and always get a Series object back, regardless of what the aggregation function itself would return:</a:t>
            </a:r>
            <a:endParaRPr lang="en-US" sz="2667" kern="0" dirty="0">
              <a:solidFill>
                <a:srgbClr val="ED7D31"/>
              </a:solidFill>
              <a:latin typeface="Arial"/>
              <a:cs typeface="Arial"/>
              <a:sym typeface="Arial"/>
            </a:endParaRPr>
          </a:p>
        </p:txBody>
      </p:sp>
      <p:pic>
        <p:nvPicPr>
          <p:cNvPr id="8" name="Picture 7">
            <a:extLst>
              <a:ext uri="{FF2B5EF4-FFF2-40B4-BE49-F238E27FC236}">
                <a16:creationId xmlns:a16="http://schemas.microsoft.com/office/drawing/2014/main" id="{25B9FC2F-8B0A-45CE-9D11-8E17B50D537F}"/>
              </a:ext>
            </a:extLst>
          </p:cNvPr>
          <p:cNvPicPr>
            <a:picLocks noChangeAspect="1"/>
          </p:cNvPicPr>
          <p:nvPr/>
        </p:nvPicPr>
        <p:blipFill>
          <a:blip r:embed="rId3"/>
          <a:stretch>
            <a:fillRect/>
          </a:stretch>
        </p:blipFill>
        <p:spPr>
          <a:xfrm>
            <a:off x="1555392" y="3523812"/>
            <a:ext cx="9081216" cy="2214512"/>
          </a:xfrm>
          <a:prstGeom prst="rect">
            <a:avLst/>
          </a:prstGeom>
        </p:spPr>
      </p:pic>
    </p:spTree>
    <p:extLst>
      <p:ext uri="{BB962C8B-B14F-4D97-AF65-F5344CB8AC3E}">
        <p14:creationId xmlns:p14="http://schemas.microsoft.com/office/powerpoint/2010/main" val="4007505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Aggregating by group</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86781" y="1894411"/>
            <a:ext cx="5807387"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Rather than getting a single sum for January and another for February, notice that we have the same value being repeated for the January entries and a different one for the February ones.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the value for February is the value we found in the previous result:</a:t>
            </a:r>
          </a:p>
        </p:txBody>
      </p:sp>
      <p:pic>
        <p:nvPicPr>
          <p:cNvPr id="10" name="Picture 9">
            <a:extLst>
              <a:ext uri="{FF2B5EF4-FFF2-40B4-BE49-F238E27FC236}">
                <a16:creationId xmlns:a16="http://schemas.microsoft.com/office/drawing/2014/main" id="{81923E64-B263-400F-B75A-14FF609B568B}"/>
              </a:ext>
            </a:extLst>
          </p:cNvPr>
          <p:cNvPicPr>
            <a:picLocks noChangeAspect="1"/>
          </p:cNvPicPr>
          <p:nvPr/>
        </p:nvPicPr>
        <p:blipFill>
          <a:blip r:embed="rId3"/>
          <a:stretch>
            <a:fillRect/>
          </a:stretch>
        </p:blipFill>
        <p:spPr>
          <a:xfrm>
            <a:off x="8052042" y="1513173"/>
            <a:ext cx="2349151" cy="4472039"/>
          </a:xfrm>
          <a:prstGeom prst="rect">
            <a:avLst/>
          </a:prstGeom>
        </p:spPr>
      </p:pic>
    </p:spTree>
    <p:extLst>
      <p:ext uri="{BB962C8B-B14F-4D97-AF65-F5344CB8AC3E}">
        <p14:creationId xmlns:p14="http://schemas.microsoft.com/office/powerpoint/2010/main" val="450171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Aggregating by group</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39220" y="1656852"/>
            <a:ext cx="10775955"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make this a column in our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to easily calculate the percentage of the monthly precipitation that occurred each day.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Then, we can use </a:t>
            </a:r>
            <a:r>
              <a:rPr lang="en-US" sz="2667" kern="0" dirty="0" err="1">
                <a:solidFill>
                  <a:srgbClr val="000000"/>
                </a:solidFill>
                <a:latin typeface="Arial"/>
                <a:cs typeface="Arial"/>
                <a:sym typeface="Arial"/>
              </a:rPr>
              <a:t>nlargest</a:t>
            </a:r>
            <a:r>
              <a:rPr lang="en-US" sz="2667" kern="0" dirty="0">
                <a:solidFill>
                  <a:srgbClr val="000000"/>
                </a:solidFill>
                <a:latin typeface="Arial"/>
                <a:cs typeface="Arial"/>
                <a:sym typeface="Arial"/>
              </a:rPr>
              <a:t>() to pull out the largest values:</a:t>
            </a:r>
          </a:p>
        </p:txBody>
      </p:sp>
      <p:pic>
        <p:nvPicPr>
          <p:cNvPr id="12" name="Picture 11">
            <a:extLst>
              <a:ext uri="{FF2B5EF4-FFF2-40B4-BE49-F238E27FC236}">
                <a16:creationId xmlns:a16="http://schemas.microsoft.com/office/drawing/2014/main" id="{DCA8F701-31F7-4C15-873D-CC0C0AAA31AF}"/>
              </a:ext>
            </a:extLst>
          </p:cNvPr>
          <p:cNvPicPr>
            <a:picLocks noChangeAspect="1"/>
          </p:cNvPicPr>
          <p:nvPr/>
        </p:nvPicPr>
        <p:blipFill>
          <a:blip r:embed="rId3"/>
          <a:stretch>
            <a:fillRect/>
          </a:stretch>
        </p:blipFill>
        <p:spPr>
          <a:xfrm>
            <a:off x="1817026" y="2987515"/>
            <a:ext cx="8557948" cy="3272608"/>
          </a:xfrm>
          <a:prstGeom prst="rect">
            <a:avLst/>
          </a:prstGeom>
        </p:spPr>
      </p:pic>
    </p:spTree>
    <p:extLst>
      <p:ext uri="{BB962C8B-B14F-4D97-AF65-F5344CB8AC3E}">
        <p14:creationId xmlns:p14="http://schemas.microsoft.com/office/powerpoint/2010/main" val="28691246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Aggregating by group</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39220" y="1656852"/>
            <a:ext cx="10775955" cy="42667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They were also consecutive days:</a:t>
            </a:r>
          </a:p>
        </p:txBody>
      </p:sp>
      <p:pic>
        <p:nvPicPr>
          <p:cNvPr id="13" name="Picture 12">
            <a:extLst>
              <a:ext uri="{FF2B5EF4-FFF2-40B4-BE49-F238E27FC236}">
                <a16:creationId xmlns:a16="http://schemas.microsoft.com/office/drawing/2014/main" id="{1896B4CA-E1EE-4CE2-AA24-90A5827C83D9}"/>
              </a:ext>
            </a:extLst>
          </p:cNvPr>
          <p:cNvPicPr>
            <a:picLocks noChangeAspect="1"/>
          </p:cNvPicPr>
          <p:nvPr/>
        </p:nvPicPr>
        <p:blipFill>
          <a:blip r:embed="rId3"/>
          <a:stretch>
            <a:fillRect/>
          </a:stretch>
        </p:blipFill>
        <p:spPr>
          <a:xfrm>
            <a:off x="2353188" y="2252583"/>
            <a:ext cx="7485625" cy="3839669"/>
          </a:xfrm>
          <a:prstGeom prst="rect">
            <a:avLst/>
          </a:prstGeom>
        </p:spPr>
      </p:pic>
    </p:spTree>
    <p:extLst>
      <p:ext uri="{BB962C8B-B14F-4D97-AF65-F5344CB8AC3E}">
        <p14:creationId xmlns:p14="http://schemas.microsoft.com/office/powerpoint/2010/main" val="38432831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Pivot tables and crosstabs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756185"/>
            <a:ext cx="10129096" cy="1986014"/>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Let's create a pivot table of averaged OHLC data for Facebook per volume traded bin:</a:t>
            </a:r>
          </a:p>
          <a:p>
            <a:pPr defTabSz="1219170">
              <a:buClr>
                <a:srgbClr val="000000"/>
              </a:buClr>
              <a:defRPr/>
            </a:pPr>
            <a:endParaRPr lang="en-US" sz="3200" kern="0" dirty="0">
              <a:solidFill>
                <a:srgbClr val="000000"/>
              </a:solidFill>
              <a:latin typeface="Arial"/>
              <a:cs typeface="Arial"/>
              <a:sym typeface="Arial"/>
            </a:endParaRPr>
          </a:p>
          <a:p>
            <a:pPr defTabSz="1219170">
              <a:buClr>
                <a:srgbClr val="000000"/>
              </a:buClr>
              <a:defRPr/>
            </a:pPr>
            <a:r>
              <a:rPr lang="en-US" sz="3200" kern="0" dirty="0">
                <a:solidFill>
                  <a:srgbClr val="ED7D31"/>
                </a:solidFill>
                <a:latin typeface="Arial"/>
                <a:cs typeface="Arial"/>
                <a:sym typeface="Arial"/>
              </a:rPr>
              <a:t>&gt;&gt;&gt; </a:t>
            </a:r>
            <a:r>
              <a:rPr lang="en-US" sz="3200" kern="0" dirty="0" err="1">
                <a:solidFill>
                  <a:srgbClr val="ED7D31"/>
                </a:solidFill>
                <a:latin typeface="Arial"/>
                <a:cs typeface="Arial"/>
                <a:sym typeface="Arial"/>
              </a:rPr>
              <a:t>fb.pivot_table</a:t>
            </a:r>
            <a:r>
              <a:rPr lang="en-US" sz="3200" kern="0" dirty="0">
                <a:solidFill>
                  <a:srgbClr val="ED7D31"/>
                </a:solidFill>
                <a:latin typeface="Arial"/>
                <a:cs typeface="Arial"/>
                <a:sym typeface="Arial"/>
              </a:rPr>
              <a:t>(columns='</a:t>
            </a:r>
            <a:r>
              <a:rPr lang="en-US" sz="3200" kern="0" dirty="0" err="1">
                <a:solidFill>
                  <a:srgbClr val="ED7D31"/>
                </a:solidFill>
                <a:latin typeface="Arial"/>
                <a:cs typeface="Arial"/>
                <a:sym typeface="Arial"/>
              </a:rPr>
              <a:t>trading_volume</a:t>
            </a:r>
            <a:r>
              <a:rPr lang="en-US" sz="3200" kern="0" dirty="0">
                <a:solidFill>
                  <a:srgbClr val="ED7D31"/>
                </a:solidFill>
                <a:latin typeface="Arial"/>
                <a:cs typeface="Arial"/>
                <a:sym typeface="Arial"/>
              </a:rPr>
              <a:t>')</a:t>
            </a:r>
          </a:p>
        </p:txBody>
      </p:sp>
    </p:spTree>
    <p:extLst>
      <p:ext uri="{BB962C8B-B14F-4D97-AF65-F5344CB8AC3E}">
        <p14:creationId xmlns:p14="http://schemas.microsoft.com/office/powerpoint/2010/main" val="33293808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Pivot tables and crosstabs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563205"/>
            <a:ext cx="10129096" cy="100112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3200" kern="0">
                <a:solidFill>
                  <a:srgbClr val="000000"/>
                </a:solidFill>
                <a:latin typeface="Arial"/>
                <a:cs typeface="Arial"/>
                <a:sym typeface="Arial"/>
              </a:rPr>
              <a:t>Notice that the index for the columns has a name (trading_volume):</a:t>
            </a:r>
            <a:endParaRPr lang="en-US" sz="3200"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1DB1A82D-0628-4DB0-83CA-F42EAEB82AF1}"/>
              </a:ext>
            </a:extLst>
          </p:cNvPr>
          <p:cNvPicPr>
            <a:picLocks noChangeAspect="1"/>
          </p:cNvPicPr>
          <p:nvPr/>
        </p:nvPicPr>
        <p:blipFill>
          <a:blip r:embed="rId3"/>
          <a:stretch>
            <a:fillRect/>
          </a:stretch>
        </p:blipFill>
        <p:spPr>
          <a:xfrm>
            <a:off x="2399071" y="2774298"/>
            <a:ext cx="7393859" cy="3356377"/>
          </a:xfrm>
          <a:prstGeom prst="rect">
            <a:avLst/>
          </a:prstGeom>
        </p:spPr>
      </p:pic>
    </p:spTree>
    <p:extLst>
      <p:ext uri="{BB962C8B-B14F-4D97-AF65-F5344CB8AC3E}">
        <p14:creationId xmlns:p14="http://schemas.microsoft.com/office/powerpoint/2010/main" val="33415354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Pivot tables and crosstabs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525079"/>
            <a:ext cx="10129096" cy="444822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3200" kern="0" dirty="0">
                <a:solidFill>
                  <a:srgbClr val="000000"/>
                </a:solidFill>
                <a:latin typeface="Arial"/>
                <a:cs typeface="Arial"/>
                <a:sym typeface="Arial"/>
              </a:rPr>
              <a:t>We will use the median to aggregate any overlapping combinations (if any):</a:t>
            </a:r>
          </a:p>
          <a:p>
            <a:pPr marL="457189" indent="-457189" defTabSz="1219170">
              <a:buClr>
                <a:srgbClr val="000000"/>
              </a:buClr>
              <a:buFont typeface="Arial" panose="020B0604020202020204" pitchFamily="34" charset="0"/>
              <a:buChar char="•"/>
              <a:defRPr/>
            </a:pPr>
            <a:endParaRPr lang="en-US" sz="3200" kern="0" dirty="0">
              <a:solidFill>
                <a:srgbClr val="000000"/>
              </a:solidFill>
              <a:latin typeface="Arial"/>
              <a:cs typeface="Arial"/>
              <a:sym typeface="Arial"/>
            </a:endParaRPr>
          </a:p>
          <a:p>
            <a:pPr defTabSz="1219170">
              <a:buClr>
                <a:srgbClr val="000000"/>
              </a:buClr>
              <a:defRPr/>
            </a:pPr>
            <a:r>
              <a:rPr lang="en-US" sz="3200" kern="0" dirty="0">
                <a:solidFill>
                  <a:srgbClr val="ED7D31"/>
                </a:solidFill>
                <a:latin typeface="Arial"/>
                <a:cs typeface="Arial"/>
                <a:sym typeface="Arial"/>
              </a:rPr>
              <a:t>&gt;&gt;&gt; </a:t>
            </a:r>
            <a:r>
              <a:rPr lang="en-US" sz="3200" kern="0" dirty="0" err="1">
                <a:solidFill>
                  <a:srgbClr val="ED7D31"/>
                </a:solidFill>
                <a:latin typeface="Arial"/>
                <a:cs typeface="Arial"/>
                <a:sym typeface="Arial"/>
              </a:rPr>
              <a:t>weather.reset_index</a:t>
            </a:r>
            <a:r>
              <a:rPr lang="en-US" sz="3200" kern="0" dirty="0">
                <a:solidFill>
                  <a:srgbClr val="ED7D31"/>
                </a:solidFill>
                <a:latin typeface="Arial"/>
                <a:cs typeface="Arial"/>
                <a:sym typeface="Arial"/>
              </a:rPr>
              <a:t>().</a:t>
            </a:r>
            <a:r>
              <a:rPr lang="en-US" sz="3200" kern="0" dirty="0" err="1">
                <a:solidFill>
                  <a:srgbClr val="ED7D31"/>
                </a:solidFill>
                <a:latin typeface="Arial"/>
                <a:cs typeface="Arial"/>
                <a:sym typeface="Arial"/>
              </a:rPr>
              <a:t>pivot_table</a:t>
            </a:r>
            <a:r>
              <a:rPr lang="en-US" sz="3200" kern="0" dirty="0">
                <a:solidFill>
                  <a:srgbClr val="ED7D31"/>
                </a:solidFill>
                <a:latin typeface="Arial"/>
                <a:cs typeface="Arial"/>
                <a:sym typeface="Arial"/>
              </a:rPr>
              <a:t>(</a:t>
            </a:r>
          </a:p>
          <a:p>
            <a:pPr defTabSz="1219170">
              <a:buClr>
                <a:srgbClr val="000000"/>
              </a:buClr>
              <a:defRPr/>
            </a:pPr>
            <a:r>
              <a:rPr lang="en-US" sz="3200" kern="0" dirty="0">
                <a:solidFill>
                  <a:srgbClr val="ED7D31"/>
                </a:solidFill>
                <a:latin typeface="Arial"/>
                <a:cs typeface="Arial"/>
                <a:sym typeface="Arial"/>
              </a:rPr>
              <a:t>...     index=['date', 'station', '</a:t>
            </a:r>
            <a:r>
              <a:rPr lang="en-US" sz="3200" kern="0" dirty="0" err="1">
                <a:solidFill>
                  <a:srgbClr val="ED7D31"/>
                </a:solidFill>
                <a:latin typeface="Arial"/>
                <a:cs typeface="Arial"/>
                <a:sym typeface="Arial"/>
              </a:rPr>
              <a:t>station_name</a:t>
            </a:r>
            <a:r>
              <a:rPr lang="en-US" sz="3200" kern="0" dirty="0">
                <a:solidFill>
                  <a:srgbClr val="ED7D31"/>
                </a:solidFill>
                <a:latin typeface="Arial"/>
                <a:cs typeface="Arial"/>
                <a:sym typeface="Arial"/>
              </a:rPr>
              <a:t>'], </a:t>
            </a:r>
          </a:p>
          <a:p>
            <a:pPr defTabSz="1219170">
              <a:buClr>
                <a:srgbClr val="000000"/>
              </a:buClr>
              <a:defRPr/>
            </a:pPr>
            <a:r>
              <a:rPr lang="en-US" sz="3200" kern="0" dirty="0">
                <a:solidFill>
                  <a:srgbClr val="ED7D31"/>
                </a:solidFill>
                <a:latin typeface="Arial"/>
                <a:cs typeface="Arial"/>
                <a:sym typeface="Arial"/>
              </a:rPr>
              <a:t>...     columns='datatype', </a:t>
            </a:r>
          </a:p>
          <a:p>
            <a:pPr defTabSz="1219170">
              <a:buClr>
                <a:srgbClr val="000000"/>
              </a:buClr>
              <a:defRPr/>
            </a:pPr>
            <a:r>
              <a:rPr lang="en-US" sz="3200" kern="0" dirty="0">
                <a:solidFill>
                  <a:srgbClr val="ED7D31"/>
                </a:solidFill>
                <a:latin typeface="Arial"/>
                <a:cs typeface="Arial"/>
                <a:sym typeface="Arial"/>
              </a:rPr>
              <a:t>...     values='value', </a:t>
            </a:r>
          </a:p>
          <a:p>
            <a:pPr defTabSz="1219170">
              <a:buClr>
                <a:srgbClr val="000000"/>
              </a:buClr>
              <a:defRPr/>
            </a:pPr>
            <a:r>
              <a:rPr lang="en-US" sz="3200" kern="0" dirty="0">
                <a:solidFill>
                  <a:srgbClr val="ED7D31"/>
                </a:solidFill>
                <a:latin typeface="Arial"/>
                <a:cs typeface="Arial"/>
                <a:sym typeface="Arial"/>
              </a:rPr>
              <a:t>...     </a:t>
            </a:r>
            <a:r>
              <a:rPr lang="en-US" sz="3200" kern="0" dirty="0" err="1">
                <a:solidFill>
                  <a:srgbClr val="ED7D31"/>
                </a:solidFill>
                <a:latin typeface="Arial"/>
                <a:cs typeface="Arial"/>
                <a:sym typeface="Arial"/>
              </a:rPr>
              <a:t>aggfunc</a:t>
            </a:r>
            <a:r>
              <a:rPr lang="en-US" sz="3200" kern="0" dirty="0">
                <a:solidFill>
                  <a:srgbClr val="ED7D31"/>
                </a:solidFill>
                <a:latin typeface="Arial"/>
                <a:cs typeface="Arial"/>
                <a:sym typeface="Arial"/>
              </a:rPr>
              <a:t>='median'</a:t>
            </a:r>
          </a:p>
          <a:p>
            <a:pPr defTabSz="1219170">
              <a:buClr>
                <a:srgbClr val="000000"/>
              </a:buClr>
              <a:defRPr/>
            </a:pPr>
            <a:r>
              <a:rPr lang="en-US" sz="3200" kern="0" dirty="0">
                <a:solidFill>
                  <a:srgbClr val="ED7D31"/>
                </a:solidFill>
                <a:latin typeface="Arial"/>
                <a:cs typeface="Arial"/>
                <a:sym typeface="Arial"/>
              </a:rPr>
              <a:t>... ).</a:t>
            </a:r>
            <a:r>
              <a:rPr lang="en-US" sz="3200" kern="0" dirty="0" err="1">
                <a:solidFill>
                  <a:srgbClr val="ED7D31"/>
                </a:solidFill>
                <a:latin typeface="Arial"/>
                <a:cs typeface="Arial"/>
                <a:sym typeface="Arial"/>
              </a:rPr>
              <a:t>reset_index</a:t>
            </a:r>
            <a:r>
              <a:rPr lang="en-US" sz="3200" kern="0" dirty="0">
                <a:solidFill>
                  <a:srgbClr val="ED7D31"/>
                </a:solidFill>
                <a:latin typeface="Arial"/>
                <a:cs typeface="Arial"/>
                <a:sym typeface="Arial"/>
              </a:rPr>
              <a:t>().tail()</a:t>
            </a:r>
          </a:p>
        </p:txBody>
      </p:sp>
    </p:spTree>
    <p:extLst>
      <p:ext uri="{BB962C8B-B14F-4D97-AF65-F5344CB8AC3E}">
        <p14:creationId xmlns:p14="http://schemas.microsoft.com/office/powerpoint/2010/main" val="10465074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Pivot tables and crosstabs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525079"/>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After resetting the index, we have our data in wide format.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One final step would be to rename the index:</a:t>
            </a:r>
            <a:endParaRPr lang="en-US" sz="2667"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99E4DBC3-5CF7-4E40-AD4E-2BAA2E0896CF}"/>
              </a:ext>
            </a:extLst>
          </p:cNvPr>
          <p:cNvPicPr>
            <a:picLocks noChangeAspect="1"/>
          </p:cNvPicPr>
          <p:nvPr/>
        </p:nvPicPr>
        <p:blipFill>
          <a:blip r:embed="rId3"/>
          <a:stretch>
            <a:fillRect/>
          </a:stretch>
        </p:blipFill>
        <p:spPr>
          <a:xfrm>
            <a:off x="1619046" y="2418082"/>
            <a:ext cx="8953909" cy="3842041"/>
          </a:xfrm>
          <a:prstGeom prst="rect">
            <a:avLst/>
          </a:prstGeom>
        </p:spPr>
      </p:pic>
    </p:spTree>
    <p:extLst>
      <p:ext uri="{BB962C8B-B14F-4D97-AF65-F5344CB8AC3E}">
        <p14:creationId xmlns:p14="http://schemas.microsoft.com/office/powerpoint/2010/main" val="16497578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Pivot tables and crosstabs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509965"/>
            <a:ext cx="10129096"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By default, the values in the cells will be the count:</a:t>
            </a:r>
          </a:p>
          <a:p>
            <a:pPr defTabSz="1219170">
              <a:buClr>
                <a:srgbClr val="000000"/>
              </a:buClr>
              <a:defRPr/>
            </a:pP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pd.crosstab</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index=</a:t>
            </a:r>
            <a:r>
              <a:rPr lang="en-US" sz="2667" kern="0" dirty="0" err="1">
                <a:solidFill>
                  <a:srgbClr val="ED7D31"/>
                </a:solidFill>
                <a:latin typeface="Arial"/>
                <a:cs typeface="Arial"/>
                <a:sym typeface="Arial"/>
              </a:rPr>
              <a:t>fb.trading_volume</a:t>
            </a:r>
            <a:r>
              <a:rPr lang="en-US" sz="2667" kern="0" dirty="0">
                <a:solidFill>
                  <a:srgbClr val="ED7D31"/>
                </a:solidFill>
                <a:latin typeface="Arial"/>
                <a:cs typeface="Arial"/>
                <a:sym typeface="Arial"/>
              </a:rPr>
              <a:t>, columns=</a:t>
            </a:r>
            <a:r>
              <a:rPr lang="en-US" sz="2667" kern="0" dirty="0" err="1">
                <a:solidFill>
                  <a:srgbClr val="ED7D31"/>
                </a:solidFill>
                <a:latin typeface="Arial"/>
                <a:cs typeface="Arial"/>
                <a:sym typeface="Arial"/>
              </a:rPr>
              <a:t>fb.index.month</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colnames</a:t>
            </a:r>
            <a:r>
              <a:rPr lang="en-US" sz="2667" kern="0" dirty="0">
                <a:solidFill>
                  <a:srgbClr val="ED7D31"/>
                </a:solidFill>
                <a:latin typeface="Arial"/>
                <a:cs typeface="Arial"/>
                <a:sym typeface="Arial"/>
              </a:rPr>
              <a:t>=['month'] # name the columns index</a:t>
            </a:r>
          </a:p>
          <a:p>
            <a:pPr defTabSz="1219170">
              <a:buClr>
                <a:srgbClr val="000000"/>
              </a:buClr>
              <a:defRPr/>
            </a:pPr>
            <a:r>
              <a:rPr lang="en-US" sz="2667" kern="0" dirty="0">
                <a:solidFill>
                  <a:srgbClr val="ED7D31"/>
                </a:solidFill>
                <a:latin typeface="Arial"/>
                <a:cs typeface="Arial"/>
                <a:sym typeface="Arial"/>
              </a:rPr>
              <a:t>... )</a:t>
            </a:r>
          </a:p>
        </p:txBody>
      </p:sp>
    </p:spTree>
    <p:extLst>
      <p:ext uri="{BB962C8B-B14F-4D97-AF65-F5344CB8AC3E}">
        <p14:creationId xmlns:p14="http://schemas.microsoft.com/office/powerpoint/2010/main" val="11154513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69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Pivot tables and crosstabs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618506"/>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makes it easy to see the months when high volumes of Facebook stock were traded:</a:t>
            </a:r>
            <a:endParaRPr lang="en-US" sz="2667" kern="0" dirty="0">
              <a:solidFill>
                <a:srgbClr val="ED7D31"/>
              </a:solidFill>
              <a:latin typeface="Arial"/>
              <a:cs typeface="Arial"/>
              <a:sym typeface="Arial"/>
            </a:endParaRPr>
          </a:p>
        </p:txBody>
      </p:sp>
      <p:pic>
        <p:nvPicPr>
          <p:cNvPr id="6" name="Picture 5">
            <a:extLst>
              <a:ext uri="{FF2B5EF4-FFF2-40B4-BE49-F238E27FC236}">
                <a16:creationId xmlns:a16="http://schemas.microsoft.com/office/drawing/2014/main" id="{A00E53A2-6A46-4896-B259-D14CD94F3272}"/>
              </a:ext>
            </a:extLst>
          </p:cNvPr>
          <p:cNvPicPr>
            <a:picLocks noChangeAspect="1"/>
          </p:cNvPicPr>
          <p:nvPr/>
        </p:nvPicPr>
        <p:blipFill>
          <a:blip r:embed="rId3"/>
          <a:stretch>
            <a:fillRect/>
          </a:stretch>
        </p:blipFill>
        <p:spPr>
          <a:xfrm>
            <a:off x="1199536" y="2584591"/>
            <a:ext cx="9792929" cy="3243860"/>
          </a:xfrm>
          <a:prstGeom prst="rect">
            <a:avLst/>
          </a:prstGeom>
        </p:spPr>
      </p:pic>
    </p:spTree>
    <p:extLst>
      <p:ext uri="{BB962C8B-B14F-4D97-AF65-F5344CB8AC3E}">
        <p14:creationId xmlns:p14="http://schemas.microsoft.com/office/powerpoint/2010/main" val="3463550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Querying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001522"/>
            <a:ext cx="10129096"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query is equivalent to the following in SQL.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SELECT * selects all the columns in the table (our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in this case):</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SELECT * FROM weather</a:t>
            </a:r>
          </a:p>
          <a:p>
            <a:pPr defTabSz="1219170">
              <a:buClr>
                <a:srgbClr val="000000"/>
              </a:buClr>
              <a:defRPr/>
            </a:pPr>
            <a:r>
              <a:rPr lang="en-US" sz="2667" kern="0" dirty="0">
                <a:solidFill>
                  <a:srgbClr val="ED7D31"/>
                </a:solidFill>
                <a:latin typeface="Arial"/>
                <a:cs typeface="Arial"/>
                <a:sym typeface="Arial"/>
              </a:rPr>
              <a:t>WHERE</a:t>
            </a:r>
          </a:p>
          <a:p>
            <a:pPr defTabSz="1219170">
              <a:buClr>
                <a:srgbClr val="000000"/>
              </a:buClr>
              <a:defRPr/>
            </a:pPr>
            <a:r>
              <a:rPr lang="en-US" sz="2667" kern="0" dirty="0">
                <a:solidFill>
                  <a:srgbClr val="ED7D31"/>
                </a:solidFill>
                <a:latin typeface="Arial"/>
                <a:cs typeface="Arial"/>
                <a:sym typeface="Arial"/>
              </a:rPr>
              <a:t>  datatype == "SNOW" AND value &gt; 0 AND station LIKE "%US1NY%";</a:t>
            </a:r>
          </a:p>
        </p:txBody>
      </p:sp>
    </p:spTree>
    <p:extLst>
      <p:ext uri="{BB962C8B-B14F-4D97-AF65-F5344CB8AC3E}">
        <p14:creationId xmlns:p14="http://schemas.microsoft.com/office/powerpoint/2010/main" val="21017312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Pivot tables and crosstabs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099596"/>
            <a:ext cx="10129096"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To illustrate this, let's find the average closing price of each trading volume bucket per month instead of the count in the previous example:</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pd.crosstab</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index=</a:t>
            </a:r>
            <a:r>
              <a:rPr lang="en-US" sz="2667" kern="0" dirty="0" err="1">
                <a:solidFill>
                  <a:srgbClr val="ED7D31"/>
                </a:solidFill>
                <a:latin typeface="Arial"/>
                <a:cs typeface="Arial"/>
                <a:sym typeface="Arial"/>
              </a:rPr>
              <a:t>fb.trading_volume</a:t>
            </a:r>
            <a:r>
              <a:rPr lang="en-US" sz="2667" kern="0" dirty="0">
                <a:solidFill>
                  <a:srgbClr val="ED7D31"/>
                </a:solidFill>
                <a:latin typeface="Arial"/>
                <a:cs typeface="Arial"/>
                <a:sym typeface="Arial"/>
              </a:rPr>
              <a:t>, columns=</a:t>
            </a:r>
            <a:r>
              <a:rPr lang="en-US" sz="2667" kern="0" dirty="0" err="1">
                <a:solidFill>
                  <a:srgbClr val="ED7D31"/>
                </a:solidFill>
                <a:latin typeface="Arial"/>
                <a:cs typeface="Arial"/>
                <a:sym typeface="Arial"/>
              </a:rPr>
              <a:t>fb.index.month</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colnames</a:t>
            </a:r>
            <a:r>
              <a:rPr lang="en-US" sz="2667" kern="0" dirty="0">
                <a:solidFill>
                  <a:srgbClr val="ED7D31"/>
                </a:solidFill>
                <a:latin typeface="Arial"/>
                <a:cs typeface="Arial"/>
                <a:sym typeface="Arial"/>
              </a:rPr>
              <a:t>=['month'], values=</a:t>
            </a:r>
            <a:r>
              <a:rPr lang="en-US" sz="2667" kern="0" dirty="0" err="1">
                <a:solidFill>
                  <a:srgbClr val="ED7D31"/>
                </a:solidFill>
                <a:latin typeface="Arial"/>
                <a:cs typeface="Arial"/>
                <a:sym typeface="Arial"/>
              </a:rPr>
              <a:t>fb.close</a:t>
            </a: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aggfunc</a:t>
            </a:r>
            <a:r>
              <a:rPr lang="en-US" sz="2667" kern="0" dirty="0">
                <a:solidFill>
                  <a:srgbClr val="ED7D31"/>
                </a:solidFill>
                <a:latin typeface="Arial"/>
                <a:cs typeface="Arial"/>
                <a:sym typeface="Arial"/>
              </a:rPr>
              <a:t>=</a:t>
            </a:r>
            <a:r>
              <a:rPr lang="en-US" sz="2667" kern="0" dirty="0" err="1">
                <a:solidFill>
                  <a:srgbClr val="ED7D31"/>
                </a:solidFill>
                <a:latin typeface="Arial"/>
                <a:cs typeface="Arial"/>
                <a:sym typeface="Arial"/>
              </a:rPr>
              <a:t>np.mean</a:t>
            </a:r>
            <a:endParaRPr lang="en-US" sz="2667" kern="0" dirty="0">
              <a:solidFill>
                <a:srgbClr val="ED7D31"/>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 )</a:t>
            </a:r>
          </a:p>
        </p:txBody>
      </p:sp>
    </p:spTree>
    <p:extLst>
      <p:ext uri="{BB962C8B-B14F-4D97-AF65-F5344CB8AC3E}">
        <p14:creationId xmlns:p14="http://schemas.microsoft.com/office/powerpoint/2010/main" val="8464028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Pivot tables and crosstabs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763345"/>
            <a:ext cx="10129096"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now get the average closing price per month, per volume traded bin, with null values when that combination wasn't present in the data:</a:t>
            </a:r>
          </a:p>
        </p:txBody>
      </p:sp>
      <p:pic>
        <p:nvPicPr>
          <p:cNvPr id="2" name="Picture 1">
            <a:extLst>
              <a:ext uri="{FF2B5EF4-FFF2-40B4-BE49-F238E27FC236}">
                <a16:creationId xmlns:a16="http://schemas.microsoft.com/office/drawing/2014/main" id="{EDB3E19C-2199-4B7F-9E22-AB55C5ADAC13}"/>
              </a:ext>
            </a:extLst>
          </p:cNvPr>
          <p:cNvPicPr>
            <a:picLocks noChangeAspect="1"/>
          </p:cNvPicPr>
          <p:nvPr/>
        </p:nvPicPr>
        <p:blipFill>
          <a:blip r:embed="rId3"/>
          <a:stretch>
            <a:fillRect/>
          </a:stretch>
        </p:blipFill>
        <p:spPr>
          <a:xfrm>
            <a:off x="1127432" y="3527825"/>
            <a:ext cx="9937136" cy="1909043"/>
          </a:xfrm>
          <a:prstGeom prst="rect">
            <a:avLst/>
          </a:prstGeom>
        </p:spPr>
      </p:pic>
    </p:spTree>
    <p:extLst>
      <p:ext uri="{BB962C8B-B14F-4D97-AF65-F5344CB8AC3E}">
        <p14:creationId xmlns:p14="http://schemas.microsoft.com/office/powerpoint/2010/main" val="38155614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Pivot tables and crosstabs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763345"/>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Let's count the number of times each station recorded snow per month and include the subtotals:</a:t>
            </a:r>
            <a:endParaRPr lang="en-US" sz="2667" kern="0" dirty="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59D847D1-35B9-4562-9C90-8E80583A93AF}"/>
              </a:ext>
            </a:extLst>
          </p:cNvPr>
          <p:cNvPicPr>
            <a:picLocks noChangeAspect="1"/>
          </p:cNvPicPr>
          <p:nvPr/>
        </p:nvPicPr>
        <p:blipFill>
          <a:blip r:embed="rId3"/>
          <a:stretch>
            <a:fillRect/>
          </a:stretch>
        </p:blipFill>
        <p:spPr>
          <a:xfrm>
            <a:off x="1705188" y="2727324"/>
            <a:ext cx="8781624" cy="3408005"/>
          </a:xfrm>
          <a:prstGeom prst="rect">
            <a:avLst/>
          </a:prstGeom>
        </p:spPr>
      </p:pic>
    </p:spTree>
    <p:extLst>
      <p:ext uri="{BB962C8B-B14F-4D97-AF65-F5344CB8AC3E}">
        <p14:creationId xmlns:p14="http://schemas.microsoft.com/office/powerpoint/2010/main" val="21125001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Pivot tables and crosstabs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422494"/>
            <a:ext cx="10129096" cy="11242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400" kern="0" dirty="0">
                <a:solidFill>
                  <a:srgbClr val="000000"/>
                </a:solidFill>
                <a:latin typeface="Arial"/>
                <a:cs typeface="Arial"/>
                <a:sym typeface="Arial"/>
              </a:rPr>
              <a:t>Along the bottom row, we have the total snow observations per month, while down the rightmost column, we have the total snow observations in 2018 per station:</a:t>
            </a:r>
          </a:p>
        </p:txBody>
      </p:sp>
      <p:pic>
        <p:nvPicPr>
          <p:cNvPr id="8" name="Picture 7">
            <a:extLst>
              <a:ext uri="{FF2B5EF4-FFF2-40B4-BE49-F238E27FC236}">
                <a16:creationId xmlns:a16="http://schemas.microsoft.com/office/drawing/2014/main" id="{38FC6701-8BBD-4310-AAE6-E8FE7AD70331}"/>
              </a:ext>
            </a:extLst>
          </p:cNvPr>
          <p:cNvPicPr>
            <a:picLocks noChangeAspect="1"/>
          </p:cNvPicPr>
          <p:nvPr/>
        </p:nvPicPr>
        <p:blipFill>
          <a:blip r:embed="rId3"/>
          <a:stretch>
            <a:fillRect/>
          </a:stretch>
        </p:blipFill>
        <p:spPr>
          <a:xfrm>
            <a:off x="2611934" y="2622279"/>
            <a:ext cx="6968133" cy="3589644"/>
          </a:xfrm>
          <a:prstGeom prst="rect">
            <a:avLst/>
          </a:prstGeom>
        </p:spPr>
      </p:pic>
    </p:spTree>
    <p:extLst>
      <p:ext uri="{BB962C8B-B14F-4D97-AF65-F5344CB8AC3E}">
        <p14:creationId xmlns:p14="http://schemas.microsoft.com/office/powerpoint/2010/main" val="3944393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Working with time series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689227"/>
            <a:ext cx="10129096"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 Let's start off by reading in the Facebook data from the previous sections:</a:t>
            </a:r>
          </a:p>
          <a:p>
            <a:pPr defTabSz="1219170">
              <a:buClr>
                <a:srgbClr val="000000"/>
              </a:buCl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import </a:t>
            </a:r>
            <a:r>
              <a:rPr lang="en-US" sz="2667" kern="0" dirty="0" err="1">
                <a:solidFill>
                  <a:srgbClr val="ED7D31"/>
                </a:solidFill>
                <a:latin typeface="Arial"/>
                <a:cs typeface="Arial"/>
                <a:sym typeface="Arial"/>
              </a:rPr>
              <a:t>numpy</a:t>
            </a:r>
            <a:r>
              <a:rPr lang="en-US" sz="2667" kern="0" dirty="0">
                <a:solidFill>
                  <a:srgbClr val="ED7D31"/>
                </a:solidFill>
                <a:latin typeface="Arial"/>
                <a:cs typeface="Arial"/>
                <a:sym typeface="Arial"/>
              </a:rPr>
              <a:t> as np</a:t>
            </a:r>
          </a:p>
          <a:p>
            <a:pPr defTabSz="1219170">
              <a:buClr>
                <a:srgbClr val="000000"/>
              </a:buClr>
              <a:defRPr/>
            </a:pPr>
            <a:r>
              <a:rPr lang="en-US" sz="2667" kern="0" dirty="0">
                <a:solidFill>
                  <a:srgbClr val="ED7D31"/>
                </a:solidFill>
                <a:latin typeface="Arial"/>
                <a:cs typeface="Arial"/>
                <a:sym typeface="Arial"/>
              </a:rPr>
              <a:t>&gt;&gt;&gt; import pandas as pd</a:t>
            </a:r>
          </a:p>
          <a:p>
            <a:pPr defTabSz="1219170">
              <a:buClr>
                <a:srgbClr val="000000"/>
              </a:buClr>
              <a:defRPr/>
            </a:pPr>
            <a:r>
              <a:rPr lang="en-US" sz="2667" kern="0" dirty="0">
                <a:solidFill>
                  <a:srgbClr val="ED7D31"/>
                </a:solidFill>
                <a:latin typeface="Arial"/>
                <a:cs typeface="Arial"/>
                <a:sym typeface="Arial"/>
              </a:rPr>
              <a:t>&gt;&gt;&gt; fb = </a:t>
            </a:r>
            <a:r>
              <a:rPr lang="en-US" sz="2667" kern="0" dirty="0" err="1">
                <a:solidFill>
                  <a:srgbClr val="ED7D31"/>
                </a:solidFill>
                <a:latin typeface="Arial"/>
                <a:cs typeface="Arial"/>
                <a:sym typeface="Arial"/>
              </a:rPr>
              <a:t>pd.read_csv</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'data/fb_2018.csv', </a:t>
            </a:r>
            <a:r>
              <a:rPr lang="en-US" sz="2667" kern="0" dirty="0" err="1">
                <a:solidFill>
                  <a:srgbClr val="ED7D31"/>
                </a:solidFill>
                <a:latin typeface="Arial"/>
                <a:cs typeface="Arial"/>
                <a:sym typeface="Arial"/>
              </a:rPr>
              <a:t>index_col</a:t>
            </a:r>
            <a:r>
              <a:rPr lang="en-US" sz="2667" kern="0" dirty="0">
                <a:solidFill>
                  <a:srgbClr val="ED7D31"/>
                </a:solidFill>
                <a:latin typeface="Arial"/>
                <a:cs typeface="Arial"/>
                <a:sym typeface="Arial"/>
              </a:rPr>
              <a:t>='date', </a:t>
            </a:r>
            <a:r>
              <a:rPr lang="en-US" sz="2667" kern="0" dirty="0" err="1">
                <a:solidFill>
                  <a:srgbClr val="ED7D31"/>
                </a:solidFill>
                <a:latin typeface="Arial"/>
                <a:cs typeface="Arial"/>
                <a:sym typeface="Arial"/>
              </a:rPr>
              <a:t>parse_dates</a:t>
            </a:r>
            <a:r>
              <a:rPr lang="en-US" sz="2667" kern="0" dirty="0">
                <a:solidFill>
                  <a:srgbClr val="ED7D31"/>
                </a:solidFill>
                <a:latin typeface="Arial"/>
                <a:cs typeface="Arial"/>
                <a:sym typeface="Arial"/>
              </a:rPr>
              <a:t>=True</a:t>
            </a:r>
          </a:p>
          <a:p>
            <a:pPr defTabSz="1219170">
              <a:buClr>
                <a:srgbClr val="000000"/>
              </a:buClr>
              <a:defRPr/>
            </a:pPr>
            <a:r>
              <a:rPr lang="en-US" sz="2667" kern="0" dirty="0">
                <a:solidFill>
                  <a:srgbClr val="ED7D31"/>
                </a:solidFill>
                <a:latin typeface="Arial"/>
                <a:cs typeface="Arial"/>
                <a:sym typeface="Arial"/>
              </a:rPr>
              <a:t>... ).assign(</a:t>
            </a:r>
            <a:r>
              <a:rPr lang="en-US" sz="2667" kern="0" dirty="0" err="1">
                <a:solidFill>
                  <a:srgbClr val="ED7D31"/>
                </a:solidFill>
                <a:latin typeface="Arial"/>
                <a:cs typeface="Arial"/>
                <a:sym typeface="Arial"/>
              </a:rPr>
              <a:t>trading_volume</a:t>
            </a:r>
            <a:r>
              <a:rPr lang="en-US" sz="2667" kern="0" dirty="0">
                <a:solidFill>
                  <a:srgbClr val="ED7D31"/>
                </a:solidFill>
                <a:latin typeface="Arial"/>
                <a:cs typeface="Arial"/>
                <a:sym typeface="Arial"/>
              </a:rPr>
              <a:t>=lambda x: </a:t>
            </a:r>
            <a:r>
              <a:rPr lang="en-US" sz="2667" kern="0" dirty="0" err="1">
                <a:solidFill>
                  <a:srgbClr val="ED7D31"/>
                </a:solidFill>
                <a:latin typeface="Arial"/>
                <a:cs typeface="Arial"/>
                <a:sym typeface="Arial"/>
              </a:rPr>
              <a:t>pd.cut</a:t>
            </a:r>
            <a:r>
              <a:rPr lang="en-US" sz="2667" kern="0" dirty="0">
                <a:solidFill>
                  <a:srgbClr val="ED7D31"/>
                </a:solidFill>
                <a:latin typeface="Arial"/>
                <a:cs typeface="Arial"/>
                <a:sym typeface="Arial"/>
              </a:rPr>
              <a:t>( </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x.volume</a:t>
            </a:r>
            <a:r>
              <a:rPr lang="en-US" sz="2667" kern="0" dirty="0">
                <a:solidFill>
                  <a:srgbClr val="ED7D31"/>
                </a:solidFill>
                <a:latin typeface="Arial"/>
                <a:cs typeface="Arial"/>
                <a:sym typeface="Arial"/>
              </a:rPr>
              <a:t>, bins=3, labels=['low', 'med', 'high']     </a:t>
            </a:r>
          </a:p>
          <a:p>
            <a:pPr defTabSz="1219170">
              <a:buClr>
                <a:srgbClr val="000000"/>
              </a:buClr>
              <a:defRPr/>
            </a:pPr>
            <a:r>
              <a:rPr lang="en-US" sz="2667" kern="0" dirty="0">
                <a:solidFill>
                  <a:srgbClr val="ED7D31"/>
                </a:solidFill>
                <a:latin typeface="Arial"/>
                <a:cs typeface="Arial"/>
                <a:sym typeface="Arial"/>
              </a:rPr>
              <a:t>... ))</a:t>
            </a:r>
          </a:p>
        </p:txBody>
      </p:sp>
    </p:spTree>
    <p:extLst>
      <p:ext uri="{BB962C8B-B14F-4D97-AF65-F5344CB8AC3E}">
        <p14:creationId xmlns:p14="http://schemas.microsoft.com/office/powerpoint/2010/main" val="39111106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Time-based selection and filtering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13600" y="1484043"/>
            <a:ext cx="10129096" cy="453100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start with a quick recap of datetime slicing and indexing.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easily isolate data for the year by indexing on it: </a:t>
            </a:r>
            <a:r>
              <a:rPr lang="en-US" sz="2667" kern="0" dirty="0" err="1">
                <a:solidFill>
                  <a:srgbClr val="000000"/>
                </a:solidFill>
                <a:latin typeface="Arial"/>
                <a:cs typeface="Arial"/>
                <a:sym typeface="Arial"/>
              </a:rPr>
              <a:t>fb.loc</a:t>
            </a:r>
            <a:r>
              <a:rPr lang="en-US" sz="2667" kern="0" dirty="0">
                <a:solidFill>
                  <a:srgbClr val="000000"/>
                </a:solidFill>
                <a:latin typeface="Arial"/>
                <a:cs typeface="Arial"/>
                <a:sym typeface="Arial"/>
              </a:rPr>
              <a:t>['2018’].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In the case of our stock data, the full </a:t>
            </a:r>
            <a:r>
              <a:rPr lang="en-US" sz="2667" kern="0" dirty="0" err="1">
                <a:solidFill>
                  <a:srgbClr val="000000"/>
                </a:solidFill>
                <a:latin typeface="Arial"/>
                <a:cs typeface="Arial"/>
                <a:sym typeface="Arial"/>
              </a:rPr>
              <a:t>dataframe</a:t>
            </a:r>
            <a:r>
              <a:rPr lang="en-US" sz="2667" kern="0" dirty="0">
                <a:solidFill>
                  <a:srgbClr val="000000"/>
                </a:solidFill>
                <a:latin typeface="Arial"/>
                <a:cs typeface="Arial"/>
                <a:sym typeface="Arial"/>
              </a:rPr>
              <a:t> would be returned because we only have 2018 data; however, we can filter to a month (</a:t>
            </a:r>
            <a:r>
              <a:rPr lang="en-US" sz="2667" kern="0" dirty="0" err="1">
                <a:solidFill>
                  <a:srgbClr val="000000"/>
                </a:solidFill>
                <a:latin typeface="Arial"/>
                <a:cs typeface="Arial"/>
                <a:sym typeface="Arial"/>
              </a:rPr>
              <a:t>fb.loc</a:t>
            </a:r>
            <a:r>
              <a:rPr lang="en-US" sz="2667" kern="0" dirty="0">
                <a:solidFill>
                  <a:srgbClr val="000000"/>
                </a:solidFill>
                <a:latin typeface="Arial"/>
                <a:cs typeface="Arial"/>
                <a:sym typeface="Arial"/>
              </a:rPr>
              <a:t>['2018-10']) or to a range of dates.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Note that using loc[] is optional with ranges:</a:t>
            </a:r>
          </a:p>
          <a:p>
            <a:pPr defTabSz="1219170">
              <a:buClr>
                <a:srgbClr val="000000"/>
              </a:buClr>
              <a:defRPr/>
            </a:pPr>
            <a:r>
              <a:rPr lang="en-US" sz="2667" kern="0" dirty="0">
                <a:solidFill>
                  <a:srgbClr val="ED7D31"/>
                </a:solidFill>
                <a:latin typeface="Arial"/>
                <a:cs typeface="Arial"/>
                <a:sym typeface="Arial"/>
              </a:rPr>
              <a:t>&gt;&gt;&gt; fb['2018-10-11':'2018-10-15']</a:t>
            </a:r>
          </a:p>
        </p:txBody>
      </p:sp>
    </p:spTree>
    <p:extLst>
      <p:ext uri="{BB962C8B-B14F-4D97-AF65-F5344CB8AC3E}">
        <p14:creationId xmlns:p14="http://schemas.microsoft.com/office/powerpoint/2010/main" val="6182651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Time-based selection and filtering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13600" y="1484043"/>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We only get three days back because the stock market is closed on the weekends:</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DFEB72F1-7077-4EB8-B75B-26ED6D3161ED}"/>
              </a:ext>
            </a:extLst>
          </p:cNvPr>
          <p:cNvPicPr>
            <a:picLocks noChangeAspect="1"/>
          </p:cNvPicPr>
          <p:nvPr/>
        </p:nvPicPr>
        <p:blipFill>
          <a:blip r:embed="rId3"/>
          <a:stretch>
            <a:fillRect/>
          </a:stretch>
        </p:blipFill>
        <p:spPr>
          <a:xfrm>
            <a:off x="1160207" y="2799397"/>
            <a:ext cx="9871587" cy="2982353"/>
          </a:xfrm>
          <a:prstGeom prst="rect">
            <a:avLst/>
          </a:prstGeom>
        </p:spPr>
      </p:pic>
    </p:spTree>
    <p:extLst>
      <p:ext uri="{BB962C8B-B14F-4D97-AF65-F5344CB8AC3E}">
        <p14:creationId xmlns:p14="http://schemas.microsoft.com/office/powerpoint/2010/main" val="36177340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Time-based selection and filtering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394957"/>
            <a:ext cx="10129096" cy="2068409"/>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Keep in mind that the date range can also be supplied using other frequencies, such as month or the quarter of the year:</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fb.loc</a:t>
            </a:r>
            <a:r>
              <a:rPr lang="en-US" sz="2667" kern="0" dirty="0">
                <a:solidFill>
                  <a:srgbClr val="ED7D31"/>
                </a:solidFill>
                <a:latin typeface="Arial"/>
                <a:cs typeface="Arial"/>
                <a:sym typeface="Arial"/>
              </a:rPr>
              <a:t>['2018-q1'].equals(fb['2018-01':'2018-03'])</a:t>
            </a:r>
          </a:p>
          <a:p>
            <a:pPr defTabSz="1219170">
              <a:buClr>
                <a:srgbClr val="000000"/>
              </a:buClr>
              <a:defRPr/>
            </a:pPr>
            <a:r>
              <a:rPr lang="en-US" sz="2667" kern="0" dirty="0">
                <a:solidFill>
                  <a:srgbClr val="ED7D31"/>
                </a:solidFill>
                <a:latin typeface="Arial"/>
                <a:cs typeface="Arial"/>
                <a:sym typeface="Arial"/>
              </a:rPr>
              <a:t>True</a:t>
            </a:r>
          </a:p>
        </p:txBody>
      </p:sp>
    </p:spTree>
    <p:extLst>
      <p:ext uri="{BB962C8B-B14F-4D97-AF65-F5344CB8AC3E}">
        <p14:creationId xmlns:p14="http://schemas.microsoft.com/office/powerpoint/2010/main" val="30683339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Time-based selection and filtering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099596"/>
            <a:ext cx="10129096"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When targeting the beginning or end of a date range, pandas has some additional methods for selecting the first or last rows within a specified unit of time.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select the first week of stock prices in 2018 using the first() method and an offset of 1W:</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fb.first</a:t>
            </a:r>
            <a:r>
              <a:rPr lang="en-US" sz="2667" kern="0" dirty="0">
                <a:solidFill>
                  <a:srgbClr val="ED7D31"/>
                </a:solidFill>
                <a:latin typeface="Arial"/>
                <a:cs typeface="Arial"/>
                <a:sym typeface="Arial"/>
              </a:rPr>
              <a:t>('1W')</a:t>
            </a:r>
          </a:p>
        </p:txBody>
      </p:sp>
    </p:spTree>
    <p:extLst>
      <p:ext uri="{BB962C8B-B14F-4D97-AF65-F5344CB8AC3E}">
        <p14:creationId xmlns:p14="http://schemas.microsoft.com/office/powerpoint/2010/main" val="39147755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79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Time-based selection and filtering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570288"/>
            <a:ext cx="10129096"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January 1, 2018 was a holiday, meaning that the market was closed.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It was also a Monday, so the week here is only four days long:</a:t>
            </a:r>
            <a:endParaRPr lang="en-US" sz="2667" kern="0" dirty="0">
              <a:solidFill>
                <a:srgbClr val="ED7D31"/>
              </a:solidFill>
              <a:latin typeface="Arial"/>
              <a:cs typeface="Arial"/>
              <a:sym typeface="Arial"/>
            </a:endParaRPr>
          </a:p>
        </p:txBody>
      </p:sp>
      <p:pic>
        <p:nvPicPr>
          <p:cNvPr id="3" name="Picture 2">
            <a:extLst>
              <a:ext uri="{FF2B5EF4-FFF2-40B4-BE49-F238E27FC236}">
                <a16:creationId xmlns:a16="http://schemas.microsoft.com/office/drawing/2014/main" id="{3AE3F9D2-58CC-4EE2-91AE-E88A1C49B8BF}"/>
              </a:ext>
            </a:extLst>
          </p:cNvPr>
          <p:cNvPicPr>
            <a:picLocks noChangeAspect="1"/>
          </p:cNvPicPr>
          <p:nvPr/>
        </p:nvPicPr>
        <p:blipFill>
          <a:blip r:embed="rId3"/>
          <a:stretch>
            <a:fillRect/>
          </a:stretch>
        </p:blipFill>
        <p:spPr>
          <a:xfrm>
            <a:off x="1874684" y="2979262"/>
            <a:ext cx="8442632" cy="3119239"/>
          </a:xfrm>
          <a:prstGeom prst="rect">
            <a:avLst/>
          </a:prstGeom>
        </p:spPr>
      </p:pic>
    </p:spTree>
    <p:extLst>
      <p:ext uri="{BB962C8B-B14F-4D97-AF65-F5344CB8AC3E}">
        <p14:creationId xmlns:p14="http://schemas.microsoft.com/office/powerpoint/2010/main" val="780157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Querying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099596"/>
            <a:ext cx="10129096" cy="329970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In Working with Pandas DataFrames, we learned how to use a Boolean mask to get the same result:</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weather[</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weather.datatype</a:t>
            </a:r>
            <a:r>
              <a:rPr lang="en-US" sz="2667" kern="0" dirty="0">
                <a:solidFill>
                  <a:srgbClr val="ED7D31"/>
                </a:solidFill>
                <a:latin typeface="Arial"/>
                <a:cs typeface="Arial"/>
                <a:sym typeface="Arial"/>
              </a:rPr>
              <a:t> == 'SNOW') &amp; (</a:t>
            </a:r>
            <a:r>
              <a:rPr lang="en-US" sz="2667" kern="0" dirty="0" err="1">
                <a:solidFill>
                  <a:srgbClr val="ED7D31"/>
                </a:solidFill>
                <a:latin typeface="Arial"/>
                <a:cs typeface="Arial"/>
                <a:sym typeface="Arial"/>
              </a:rPr>
              <a:t>weather.value</a:t>
            </a:r>
            <a:r>
              <a:rPr lang="en-US" sz="2667" kern="0" dirty="0">
                <a:solidFill>
                  <a:srgbClr val="ED7D31"/>
                </a:solidFill>
                <a:latin typeface="Arial"/>
                <a:cs typeface="Arial"/>
                <a:sym typeface="Arial"/>
              </a:rPr>
              <a:t> &gt; 0)</a:t>
            </a:r>
          </a:p>
          <a:p>
            <a:pPr defTabSz="1219170">
              <a:buClr>
                <a:srgbClr val="000000"/>
              </a:buClr>
              <a:defRPr/>
            </a:pPr>
            <a:r>
              <a:rPr lang="en-US" sz="2667" kern="0" dirty="0">
                <a:solidFill>
                  <a:srgbClr val="ED7D31"/>
                </a:solidFill>
                <a:latin typeface="Arial"/>
                <a:cs typeface="Arial"/>
                <a:sym typeface="Arial"/>
              </a:rPr>
              <a:t>...     &amp; </a:t>
            </a:r>
            <a:r>
              <a:rPr lang="en-US" sz="2667" kern="0" dirty="0" err="1">
                <a:solidFill>
                  <a:srgbClr val="ED7D31"/>
                </a:solidFill>
                <a:latin typeface="Arial"/>
                <a:cs typeface="Arial"/>
                <a:sym typeface="Arial"/>
              </a:rPr>
              <a:t>weather.station.str.contains</a:t>
            </a:r>
            <a:r>
              <a:rPr lang="en-US" sz="2667" kern="0" dirty="0">
                <a:solidFill>
                  <a:srgbClr val="ED7D31"/>
                </a:solidFill>
                <a:latin typeface="Arial"/>
                <a:cs typeface="Arial"/>
                <a:sym typeface="Arial"/>
              </a:rPr>
              <a:t>('US1NY')</a:t>
            </a:r>
          </a:p>
          <a:p>
            <a:pPr defTabSz="1219170">
              <a:buClr>
                <a:srgbClr val="000000"/>
              </a:buClr>
              <a:defRPr/>
            </a:pPr>
            <a:r>
              <a:rPr lang="en-US" sz="2667" kern="0" dirty="0">
                <a:solidFill>
                  <a:srgbClr val="ED7D31"/>
                </a:solidFill>
                <a:latin typeface="Arial"/>
                <a:cs typeface="Arial"/>
                <a:sym typeface="Arial"/>
              </a:rPr>
              <a:t>... ].equals(</a:t>
            </a:r>
            <a:r>
              <a:rPr lang="en-US" sz="2667" kern="0" dirty="0" err="1">
                <a:solidFill>
                  <a:srgbClr val="ED7D31"/>
                </a:solidFill>
                <a:latin typeface="Arial"/>
                <a:cs typeface="Arial"/>
                <a:sym typeface="Arial"/>
              </a:rPr>
              <a:t>snow_data</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True</a:t>
            </a:r>
          </a:p>
        </p:txBody>
      </p:sp>
    </p:spTree>
    <p:extLst>
      <p:ext uri="{BB962C8B-B14F-4D97-AF65-F5344CB8AC3E}">
        <p14:creationId xmlns:p14="http://schemas.microsoft.com/office/powerpoint/2010/main" val="41903705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Time-based selection and filtering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984587"/>
            <a:ext cx="10129096"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can perform a similar operation for the most recent dates as well.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Selecting the last week in the data is as simple as switching the first() method with the last() method:</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fb.last</a:t>
            </a:r>
            <a:r>
              <a:rPr lang="en-US" sz="2667" kern="0" dirty="0">
                <a:solidFill>
                  <a:srgbClr val="ED7D31"/>
                </a:solidFill>
                <a:latin typeface="Arial"/>
                <a:cs typeface="Arial"/>
                <a:sym typeface="Arial"/>
              </a:rPr>
              <a:t>('1W')</a:t>
            </a:r>
          </a:p>
        </p:txBody>
      </p:sp>
    </p:spTree>
    <p:extLst>
      <p:ext uri="{BB962C8B-B14F-4D97-AF65-F5344CB8AC3E}">
        <p14:creationId xmlns:p14="http://schemas.microsoft.com/office/powerpoint/2010/main" val="37543891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Time-based selection and filtering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329427"/>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Since December 31, 2018 was a Monday, the last week only consists of one day:</a:t>
            </a:r>
            <a:endParaRPr lang="en-US" sz="2667" kern="0" dirty="0">
              <a:solidFill>
                <a:srgbClr val="ED7D31"/>
              </a:solidFill>
              <a:latin typeface="Arial"/>
              <a:cs typeface="Arial"/>
              <a:sym typeface="Arial"/>
            </a:endParaRPr>
          </a:p>
        </p:txBody>
      </p:sp>
      <p:pic>
        <p:nvPicPr>
          <p:cNvPr id="6" name="Picture 5">
            <a:extLst>
              <a:ext uri="{FF2B5EF4-FFF2-40B4-BE49-F238E27FC236}">
                <a16:creationId xmlns:a16="http://schemas.microsoft.com/office/drawing/2014/main" id="{EEDD7FE9-1EB4-4BCA-95CC-274833B0CB9F}"/>
              </a:ext>
            </a:extLst>
          </p:cNvPr>
          <p:cNvPicPr>
            <a:picLocks noChangeAspect="1"/>
          </p:cNvPicPr>
          <p:nvPr/>
        </p:nvPicPr>
        <p:blipFill>
          <a:blip r:embed="rId3"/>
          <a:stretch>
            <a:fillRect/>
          </a:stretch>
        </p:blipFill>
        <p:spPr>
          <a:xfrm>
            <a:off x="1031452" y="3605874"/>
            <a:ext cx="10129096" cy="1796293"/>
          </a:xfrm>
          <a:prstGeom prst="rect">
            <a:avLst/>
          </a:prstGeom>
        </p:spPr>
      </p:pic>
    </p:spTree>
    <p:extLst>
      <p:ext uri="{BB962C8B-B14F-4D97-AF65-F5344CB8AC3E}">
        <p14:creationId xmlns:p14="http://schemas.microsoft.com/office/powerpoint/2010/main" val="21653853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Time-based selection and filtering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894411"/>
            <a:ext cx="10129096"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When working with daily stock data, we only have data for the dates the stock market was open.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Suppose that we reindexed the data to include rows for each day of the year:</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fb_reindexed</a:t>
            </a:r>
            <a:r>
              <a:rPr lang="en-US" sz="2667" kern="0" dirty="0">
                <a:solidFill>
                  <a:srgbClr val="ED7D31"/>
                </a:solidFill>
                <a:latin typeface="Arial"/>
                <a:cs typeface="Arial"/>
                <a:sym typeface="Arial"/>
              </a:rPr>
              <a:t> = </a:t>
            </a:r>
            <a:r>
              <a:rPr lang="en-US" sz="2667" kern="0" dirty="0" err="1">
                <a:solidFill>
                  <a:srgbClr val="ED7D31"/>
                </a:solidFill>
                <a:latin typeface="Arial"/>
                <a:cs typeface="Arial"/>
                <a:sym typeface="Arial"/>
              </a:rPr>
              <a:t>fb.reindex</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     </a:t>
            </a:r>
            <a:r>
              <a:rPr lang="en-US" sz="2667" kern="0" dirty="0" err="1">
                <a:solidFill>
                  <a:srgbClr val="ED7D31"/>
                </a:solidFill>
                <a:latin typeface="Arial"/>
                <a:cs typeface="Arial"/>
                <a:sym typeface="Arial"/>
              </a:rPr>
              <a:t>pd.date_range</a:t>
            </a:r>
            <a:r>
              <a:rPr lang="en-US" sz="2667" kern="0" dirty="0">
                <a:solidFill>
                  <a:srgbClr val="ED7D31"/>
                </a:solidFill>
                <a:latin typeface="Arial"/>
                <a:cs typeface="Arial"/>
                <a:sym typeface="Arial"/>
              </a:rPr>
              <a:t>('2018-01-01', '2018-12-31', </a:t>
            </a:r>
            <a:r>
              <a:rPr lang="en-US" sz="2667" kern="0" dirty="0" err="1">
                <a:solidFill>
                  <a:srgbClr val="ED7D31"/>
                </a:solidFill>
                <a:latin typeface="Arial"/>
                <a:cs typeface="Arial"/>
                <a:sym typeface="Arial"/>
              </a:rPr>
              <a:t>freq</a:t>
            </a:r>
            <a:r>
              <a:rPr lang="en-US" sz="2667" kern="0" dirty="0">
                <a:solidFill>
                  <a:srgbClr val="ED7D31"/>
                </a:solidFill>
                <a:latin typeface="Arial"/>
                <a:cs typeface="Arial"/>
                <a:sym typeface="Arial"/>
              </a:rPr>
              <a:t>='D')</a:t>
            </a:r>
          </a:p>
          <a:p>
            <a:pPr defTabSz="1219170">
              <a:buClr>
                <a:srgbClr val="000000"/>
              </a:buClr>
              <a:defRPr/>
            </a:pPr>
            <a:r>
              <a:rPr lang="en-US" sz="2667" kern="0" dirty="0">
                <a:solidFill>
                  <a:srgbClr val="ED7D31"/>
                </a:solidFill>
                <a:latin typeface="Arial"/>
                <a:cs typeface="Arial"/>
                <a:sym typeface="Arial"/>
              </a:rPr>
              <a:t>... )</a:t>
            </a:r>
          </a:p>
        </p:txBody>
      </p:sp>
    </p:spTree>
    <p:extLst>
      <p:ext uri="{BB962C8B-B14F-4D97-AF65-F5344CB8AC3E}">
        <p14:creationId xmlns:p14="http://schemas.microsoft.com/office/powerpoint/2010/main" val="9568201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Time-based selection and filtering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509965"/>
            <a:ext cx="10129096"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Here, we will also use the squeeze() method to turn the 1-row DataFrame object resulting from the call to first('1D').</a:t>
            </a:r>
            <a:r>
              <a:rPr lang="en-US" sz="2667" kern="0" dirty="0" err="1">
                <a:solidFill>
                  <a:srgbClr val="000000"/>
                </a:solidFill>
                <a:latin typeface="Arial"/>
                <a:cs typeface="Arial"/>
                <a:sym typeface="Arial"/>
              </a:rPr>
              <a:t>isna</a:t>
            </a:r>
            <a:r>
              <a:rPr lang="en-US" sz="2667" kern="0" dirty="0">
                <a:solidFill>
                  <a:srgbClr val="000000"/>
                </a:solidFill>
                <a:latin typeface="Arial"/>
                <a:cs typeface="Arial"/>
                <a:sym typeface="Arial"/>
              </a:rPr>
              <a:t>() into a Series object so that calling all() yields a single value:</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fb_reindexed.first</a:t>
            </a:r>
            <a:r>
              <a:rPr lang="en-US" sz="2667" kern="0" dirty="0">
                <a:solidFill>
                  <a:srgbClr val="ED7D31"/>
                </a:solidFill>
                <a:latin typeface="Arial"/>
                <a:cs typeface="Arial"/>
                <a:sym typeface="Arial"/>
              </a:rPr>
              <a:t>('1D').</a:t>
            </a:r>
            <a:r>
              <a:rPr lang="en-US" sz="2667" kern="0" dirty="0" err="1">
                <a:solidFill>
                  <a:srgbClr val="ED7D31"/>
                </a:solidFill>
                <a:latin typeface="Arial"/>
                <a:cs typeface="Arial"/>
                <a:sym typeface="Arial"/>
              </a:rPr>
              <a:t>isna</a:t>
            </a:r>
            <a:r>
              <a:rPr lang="en-US" sz="2667" kern="0" dirty="0">
                <a:solidFill>
                  <a:srgbClr val="ED7D31"/>
                </a:solidFill>
                <a:latin typeface="Arial"/>
                <a:cs typeface="Arial"/>
                <a:sym typeface="Arial"/>
              </a:rPr>
              <a:t>().squeeze().all()</a:t>
            </a:r>
          </a:p>
          <a:p>
            <a:pPr defTabSz="1219170">
              <a:buClr>
                <a:srgbClr val="000000"/>
              </a:buClr>
              <a:defRPr/>
            </a:pPr>
            <a:r>
              <a:rPr lang="en-US" sz="2667" kern="0" dirty="0">
                <a:solidFill>
                  <a:srgbClr val="ED7D31"/>
                </a:solidFill>
                <a:latin typeface="Arial"/>
                <a:cs typeface="Arial"/>
                <a:sym typeface="Arial"/>
              </a:rPr>
              <a:t>True</a:t>
            </a:r>
          </a:p>
        </p:txBody>
      </p:sp>
    </p:spTree>
    <p:extLst>
      <p:ext uri="{BB962C8B-B14F-4D97-AF65-F5344CB8AC3E}">
        <p14:creationId xmlns:p14="http://schemas.microsoft.com/office/powerpoint/2010/main" val="3115454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Time-based selection and filtering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304780"/>
            <a:ext cx="10129096"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For the first quarter of 2018, the first day of trading was January 2nd and the last was March 29th:</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fb_reindexed.loc</a:t>
            </a:r>
            <a:r>
              <a:rPr lang="en-US" sz="2667" kern="0" dirty="0">
                <a:solidFill>
                  <a:srgbClr val="ED7D31"/>
                </a:solidFill>
                <a:latin typeface="Arial"/>
                <a:cs typeface="Arial"/>
                <a:sym typeface="Arial"/>
              </a:rPr>
              <a:t>['2018-Q1'].</a:t>
            </a:r>
            <a:r>
              <a:rPr lang="en-US" sz="2667" kern="0" dirty="0" err="1">
                <a:solidFill>
                  <a:srgbClr val="ED7D31"/>
                </a:solidFill>
                <a:latin typeface="Arial"/>
                <a:cs typeface="Arial"/>
                <a:sym typeface="Arial"/>
              </a:rPr>
              <a:t>first_valid_index</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Timestamp('2018-01-02 00:00:00', </a:t>
            </a:r>
            <a:r>
              <a:rPr lang="en-US" sz="2667" kern="0" dirty="0" err="1">
                <a:solidFill>
                  <a:srgbClr val="ED7D31"/>
                </a:solidFill>
                <a:latin typeface="Arial"/>
                <a:cs typeface="Arial"/>
                <a:sym typeface="Arial"/>
              </a:rPr>
              <a:t>freq</a:t>
            </a:r>
            <a:r>
              <a:rPr lang="en-US" sz="2667" kern="0" dirty="0">
                <a:solidFill>
                  <a:srgbClr val="ED7D31"/>
                </a:solidFill>
                <a:latin typeface="Arial"/>
                <a:cs typeface="Arial"/>
                <a:sym typeface="Arial"/>
              </a:rPr>
              <a:t>='D')</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fb_reindexed.loc</a:t>
            </a:r>
            <a:r>
              <a:rPr lang="en-US" sz="2667" kern="0" dirty="0">
                <a:solidFill>
                  <a:srgbClr val="ED7D31"/>
                </a:solidFill>
                <a:latin typeface="Arial"/>
                <a:cs typeface="Arial"/>
                <a:sym typeface="Arial"/>
              </a:rPr>
              <a:t>['2018-Q1'].</a:t>
            </a:r>
            <a:r>
              <a:rPr lang="en-US" sz="2667" kern="0" dirty="0" err="1">
                <a:solidFill>
                  <a:srgbClr val="ED7D31"/>
                </a:solidFill>
                <a:latin typeface="Arial"/>
                <a:cs typeface="Arial"/>
                <a:sym typeface="Arial"/>
              </a:rPr>
              <a:t>last_valid_index</a:t>
            </a:r>
            <a:r>
              <a:rPr lang="en-US" sz="2667" kern="0" dirty="0">
                <a:solidFill>
                  <a:srgbClr val="ED7D31"/>
                </a:solidFill>
                <a:latin typeface="Arial"/>
                <a:cs typeface="Arial"/>
                <a:sym typeface="Arial"/>
              </a:rPr>
              <a:t>()</a:t>
            </a:r>
          </a:p>
          <a:p>
            <a:pPr defTabSz="1219170">
              <a:buClr>
                <a:srgbClr val="000000"/>
              </a:buClr>
              <a:defRPr/>
            </a:pPr>
            <a:r>
              <a:rPr lang="en-US" sz="2667" kern="0" dirty="0">
                <a:solidFill>
                  <a:srgbClr val="ED7D31"/>
                </a:solidFill>
                <a:latin typeface="Arial"/>
                <a:cs typeface="Arial"/>
                <a:sym typeface="Arial"/>
              </a:rPr>
              <a:t>Timestamp('2018-03-29 00:00:00', </a:t>
            </a:r>
            <a:r>
              <a:rPr lang="en-US" sz="2667" kern="0" dirty="0" err="1">
                <a:solidFill>
                  <a:srgbClr val="ED7D31"/>
                </a:solidFill>
                <a:latin typeface="Arial"/>
                <a:cs typeface="Arial"/>
                <a:sym typeface="Arial"/>
              </a:rPr>
              <a:t>freq</a:t>
            </a:r>
            <a:r>
              <a:rPr lang="en-US" sz="2667" kern="0" dirty="0">
                <a:solidFill>
                  <a:srgbClr val="ED7D31"/>
                </a:solidFill>
                <a:latin typeface="Arial"/>
                <a:cs typeface="Arial"/>
                <a:sym typeface="Arial"/>
              </a:rPr>
              <a:t>='D')</a:t>
            </a:r>
          </a:p>
        </p:txBody>
      </p:sp>
    </p:spTree>
    <p:extLst>
      <p:ext uri="{BB962C8B-B14F-4D97-AF65-F5344CB8AC3E}">
        <p14:creationId xmlns:p14="http://schemas.microsoft.com/office/powerpoint/2010/main" val="30059423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Time-based selection and filtering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878167"/>
            <a:ext cx="10129096"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Therefore, if we wanted to see how Facebook performed on the last day in each month, we could use asof(), and avoid having to first check if the market was open that day:</a:t>
            </a:r>
            <a:endParaRPr lang="en-US" sz="2667" kern="0" dirty="0">
              <a:solidFill>
                <a:srgbClr val="ED7D31"/>
              </a:solidFill>
              <a:latin typeface="Arial"/>
              <a:cs typeface="Arial"/>
              <a:sym typeface="Arial"/>
            </a:endParaRPr>
          </a:p>
        </p:txBody>
      </p:sp>
      <p:pic>
        <p:nvPicPr>
          <p:cNvPr id="8" name="Picture 7">
            <a:extLst>
              <a:ext uri="{FF2B5EF4-FFF2-40B4-BE49-F238E27FC236}">
                <a16:creationId xmlns:a16="http://schemas.microsoft.com/office/drawing/2014/main" id="{962ABE92-20D1-4184-AD50-0289029130A2}"/>
              </a:ext>
            </a:extLst>
          </p:cNvPr>
          <p:cNvPicPr>
            <a:picLocks noChangeAspect="1"/>
          </p:cNvPicPr>
          <p:nvPr/>
        </p:nvPicPr>
        <p:blipFill>
          <a:blip r:embed="rId3"/>
          <a:stretch>
            <a:fillRect/>
          </a:stretch>
        </p:blipFill>
        <p:spPr>
          <a:xfrm>
            <a:off x="2858274" y="3290992"/>
            <a:ext cx="6475452" cy="2803657"/>
          </a:xfrm>
          <a:prstGeom prst="rect">
            <a:avLst/>
          </a:prstGeom>
        </p:spPr>
      </p:pic>
    </p:spTree>
    <p:extLst>
      <p:ext uri="{BB962C8B-B14F-4D97-AF65-F5344CB8AC3E}">
        <p14:creationId xmlns:p14="http://schemas.microsoft.com/office/powerpoint/2010/main" val="12002693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Time-based selection and filtering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304780"/>
            <a:ext cx="10129096" cy="2889275"/>
          </a:xfrm>
          <a:prstGeom prst="rect">
            <a:avLst/>
          </a:prstGeom>
        </p:spPr>
        <p:txBody>
          <a:bodyPr vert="horz" wrap="square" lIns="0" tIns="16087" rIns="0" bIns="0" rtlCol="0">
            <a:spAutoFit/>
          </a:bodyPr>
          <a:lstStyle/>
          <a:p>
            <a:pPr defTabSz="1219170">
              <a:buClr>
                <a:srgbClr val="000000"/>
              </a:buClr>
              <a:defRPr/>
            </a:pPr>
            <a:r>
              <a:rPr lang="en-US" sz="2667" kern="0">
                <a:solidFill>
                  <a:srgbClr val="ED7D31"/>
                </a:solidFill>
                <a:latin typeface="Arial"/>
                <a:cs typeface="Arial"/>
                <a:sym typeface="Arial"/>
              </a:rPr>
              <a:t>&gt;&gt;&gt; stock_data_per_minute = pd.read_csv(</a:t>
            </a:r>
          </a:p>
          <a:p>
            <a:pPr defTabSz="1219170">
              <a:buClr>
                <a:srgbClr val="000000"/>
              </a:buClr>
              <a:defRPr/>
            </a:pPr>
            <a:r>
              <a:rPr lang="en-US" sz="2667" kern="0">
                <a:solidFill>
                  <a:srgbClr val="ED7D31"/>
                </a:solidFill>
                <a:latin typeface="Arial"/>
                <a:cs typeface="Arial"/>
                <a:sym typeface="Arial"/>
              </a:rPr>
              <a:t>...     'data/fb_week_of_may_20_per_minute.csv', </a:t>
            </a:r>
          </a:p>
          <a:p>
            <a:pPr defTabSz="1219170">
              <a:buClr>
                <a:srgbClr val="000000"/>
              </a:buClr>
              <a:defRPr/>
            </a:pPr>
            <a:r>
              <a:rPr lang="en-US" sz="2667" kern="0">
                <a:solidFill>
                  <a:srgbClr val="ED7D31"/>
                </a:solidFill>
                <a:latin typeface="Arial"/>
                <a:cs typeface="Arial"/>
                <a:sym typeface="Arial"/>
              </a:rPr>
              <a:t>...     index_col='date', parse_dates=True, </a:t>
            </a:r>
          </a:p>
          <a:p>
            <a:pPr defTabSz="1219170">
              <a:buClr>
                <a:srgbClr val="000000"/>
              </a:buClr>
              <a:defRPr/>
            </a:pPr>
            <a:r>
              <a:rPr lang="en-US" sz="2667" kern="0">
                <a:solidFill>
                  <a:srgbClr val="ED7D31"/>
                </a:solidFill>
                <a:latin typeface="Arial"/>
                <a:cs typeface="Arial"/>
                <a:sym typeface="Arial"/>
              </a:rPr>
              <a:t>...     date_parser=lambda x: \</a:t>
            </a:r>
          </a:p>
          <a:p>
            <a:pPr defTabSz="1219170">
              <a:buClr>
                <a:srgbClr val="000000"/>
              </a:buClr>
              <a:defRPr/>
            </a:pPr>
            <a:r>
              <a:rPr lang="en-US" sz="2667" kern="0">
                <a:solidFill>
                  <a:srgbClr val="ED7D31"/>
                </a:solidFill>
                <a:latin typeface="Arial"/>
                <a:cs typeface="Arial"/>
                <a:sym typeface="Arial"/>
              </a:rPr>
              <a:t>...         pd.to_datetime(x, format='%Y-%m-%d %H-%M')</a:t>
            </a:r>
          </a:p>
          <a:p>
            <a:pPr defTabSz="1219170">
              <a:buClr>
                <a:srgbClr val="000000"/>
              </a:buClr>
              <a:defRPr/>
            </a:pPr>
            <a:r>
              <a:rPr lang="en-US" sz="2667" kern="0">
                <a:solidFill>
                  <a:srgbClr val="ED7D31"/>
                </a:solidFill>
                <a:latin typeface="Arial"/>
                <a:cs typeface="Arial"/>
                <a:sym typeface="Arial"/>
              </a:rPr>
              <a:t>... )</a:t>
            </a:r>
          </a:p>
          <a:p>
            <a:pPr defTabSz="1219170">
              <a:buClr>
                <a:srgbClr val="000000"/>
              </a:buClr>
              <a:defRPr/>
            </a:pPr>
            <a:r>
              <a:rPr lang="en-US" sz="2667" kern="0">
                <a:solidFill>
                  <a:srgbClr val="ED7D31"/>
                </a:solidFill>
                <a:latin typeface="Arial"/>
                <a:cs typeface="Arial"/>
                <a:sym typeface="Arial"/>
              </a:rPr>
              <a:t>&gt;&gt;&gt; stock_data_per_minute.head()</a:t>
            </a:r>
            <a:endParaRPr lang="en-US" sz="2667" kern="0" dirty="0">
              <a:solidFill>
                <a:srgbClr val="ED7D31"/>
              </a:solidFill>
              <a:latin typeface="Arial"/>
              <a:cs typeface="Arial"/>
              <a:sym typeface="Arial"/>
            </a:endParaRPr>
          </a:p>
        </p:txBody>
      </p:sp>
    </p:spTree>
    <p:extLst>
      <p:ext uri="{BB962C8B-B14F-4D97-AF65-F5344CB8AC3E}">
        <p14:creationId xmlns:p14="http://schemas.microsoft.com/office/powerpoint/2010/main" val="33782438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Time-based selection and filtering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783438"/>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have the OHLC data per minute, along with the volume traded per minute:</a:t>
            </a:r>
            <a:endParaRPr lang="en-US" sz="2667" kern="0" dirty="0">
              <a:solidFill>
                <a:srgbClr val="ED7D31"/>
              </a:solidFill>
              <a:latin typeface="Arial"/>
              <a:cs typeface="Arial"/>
              <a:sym typeface="Arial"/>
            </a:endParaRPr>
          </a:p>
        </p:txBody>
      </p:sp>
      <p:pic>
        <p:nvPicPr>
          <p:cNvPr id="2" name="Picture 1">
            <a:extLst>
              <a:ext uri="{FF2B5EF4-FFF2-40B4-BE49-F238E27FC236}">
                <a16:creationId xmlns:a16="http://schemas.microsoft.com/office/drawing/2014/main" id="{D18231E2-6D30-4666-A33B-A4D94A62E252}"/>
              </a:ext>
            </a:extLst>
          </p:cNvPr>
          <p:cNvPicPr>
            <a:picLocks noChangeAspect="1"/>
          </p:cNvPicPr>
          <p:nvPr/>
        </p:nvPicPr>
        <p:blipFill>
          <a:blip r:embed="rId3"/>
          <a:stretch>
            <a:fillRect/>
          </a:stretch>
        </p:blipFill>
        <p:spPr>
          <a:xfrm>
            <a:off x="2182762" y="2715148"/>
            <a:ext cx="7826477" cy="3450245"/>
          </a:xfrm>
          <a:prstGeom prst="rect">
            <a:avLst/>
          </a:prstGeom>
        </p:spPr>
      </p:pic>
    </p:spTree>
    <p:extLst>
      <p:ext uri="{BB962C8B-B14F-4D97-AF65-F5344CB8AC3E}">
        <p14:creationId xmlns:p14="http://schemas.microsoft.com/office/powerpoint/2010/main" val="28730826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Time-based selection and filtering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783437"/>
            <a:ext cx="10129096"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high and low will be the maximum and minimum of their respective columns per day.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Volume traded will be the daily sum:</a:t>
            </a:r>
            <a:endParaRPr lang="en-US" sz="2667" kern="0" dirty="0">
              <a:solidFill>
                <a:srgbClr val="ED7D31"/>
              </a:solidFill>
              <a:latin typeface="Arial"/>
              <a:cs typeface="Arial"/>
              <a:sym typeface="Arial"/>
            </a:endParaRPr>
          </a:p>
        </p:txBody>
      </p:sp>
      <p:pic>
        <p:nvPicPr>
          <p:cNvPr id="6" name="Picture 5">
            <a:extLst>
              <a:ext uri="{FF2B5EF4-FFF2-40B4-BE49-F238E27FC236}">
                <a16:creationId xmlns:a16="http://schemas.microsoft.com/office/drawing/2014/main" id="{3C73361B-3162-4284-86EC-80D51B87D2EA}"/>
              </a:ext>
            </a:extLst>
          </p:cNvPr>
          <p:cNvPicPr>
            <a:picLocks noChangeAspect="1"/>
          </p:cNvPicPr>
          <p:nvPr/>
        </p:nvPicPr>
        <p:blipFill>
          <a:blip r:embed="rId3"/>
          <a:stretch>
            <a:fillRect/>
          </a:stretch>
        </p:blipFill>
        <p:spPr>
          <a:xfrm>
            <a:off x="1594524" y="3354827"/>
            <a:ext cx="9002952" cy="2510439"/>
          </a:xfrm>
          <a:prstGeom prst="rect">
            <a:avLst/>
          </a:prstGeom>
        </p:spPr>
      </p:pic>
    </p:spTree>
    <p:extLst>
      <p:ext uri="{BB962C8B-B14F-4D97-AF65-F5344CB8AC3E}">
        <p14:creationId xmlns:p14="http://schemas.microsoft.com/office/powerpoint/2010/main" val="11077515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89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Time-based selection and filtering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783437"/>
            <a:ext cx="10129096" cy="426677"/>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This rolls the data up to a daily frequency:</a:t>
            </a:r>
            <a:endParaRPr lang="en-US" sz="2667" kern="0" dirty="0">
              <a:solidFill>
                <a:srgbClr val="ED7D31"/>
              </a:solidFill>
              <a:latin typeface="Arial"/>
              <a:cs typeface="Arial"/>
              <a:sym typeface="Arial"/>
            </a:endParaRPr>
          </a:p>
        </p:txBody>
      </p:sp>
      <p:pic>
        <p:nvPicPr>
          <p:cNvPr id="7" name="Picture 6">
            <a:extLst>
              <a:ext uri="{FF2B5EF4-FFF2-40B4-BE49-F238E27FC236}">
                <a16:creationId xmlns:a16="http://schemas.microsoft.com/office/drawing/2014/main" id="{17B45DC9-A739-4F60-8B5C-8B73F0B4696E}"/>
              </a:ext>
            </a:extLst>
          </p:cNvPr>
          <p:cNvPicPr>
            <a:picLocks noChangeAspect="1"/>
          </p:cNvPicPr>
          <p:nvPr/>
        </p:nvPicPr>
        <p:blipFill>
          <a:blip r:embed="rId3"/>
          <a:stretch>
            <a:fillRect/>
          </a:stretch>
        </p:blipFill>
        <p:spPr>
          <a:xfrm>
            <a:off x="2484284" y="2345933"/>
            <a:ext cx="7223432" cy="3778308"/>
          </a:xfrm>
          <a:prstGeom prst="rect">
            <a:avLst/>
          </a:prstGeom>
        </p:spPr>
      </p:pic>
    </p:spTree>
    <p:extLst>
      <p:ext uri="{BB962C8B-B14F-4D97-AF65-F5344CB8AC3E}">
        <p14:creationId xmlns:p14="http://schemas.microsoft.com/office/powerpoint/2010/main" val="4281973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Merging DataFrames</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13600" y="1659331"/>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Here, the darker regions represent the data we are left with after performing the join:</a:t>
            </a:r>
            <a:endParaRPr lang="en-US" sz="2667" kern="0" dirty="0">
              <a:solidFill>
                <a:srgbClr val="000000"/>
              </a:solidFill>
              <a:latin typeface="Arial"/>
              <a:cs typeface="Arial"/>
              <a:sym typeface="Arial"/>
            </a:endParaRPr>
          </a:p>
        </p:txBody>
      </p:sp>
      <p:pic>
        <p:nvPicPr>
          <p:cNvPr id="2" name="Picture 1">
            <a:extLst>
              <a:ext uri="{FF2B5EF4-FFF2-40B4-BE49-F238E27FC236}">
                <a16:creationId xmlns:a16="http://schemas.microsoft.com/office/drawing/2014/main" id="{15BD3827-6515-4E7D-8981-B45D49F7C8A2}"/>
              </a:ext>
            </a:extLst>
          </p:cNvPr>
          <p:cNvPicPr>
            <a:picLocks noChangeAspect="1"/>
          </p:cNvPicPr>
          <p:nvPr/>
        </p:nvPicPr>
        <p:blipFill>
          <a:blip r:embed="rId3"/>
          <a:stretch>
            <a:fillRect/>
          </a:stretch>
        </p:blipFill>
        <p:spPr>
          <a:xfrm>
            <a:off x="3967159" y="2650891"/>
            <a:ext cx="4257683" cy="3454652"/>
          </a:xfrm>
          <a:prstGeom prst="rect">
            <a:avLst/>
          </a:prstGeom>
        </p:spPr>
      </p:pic>
    </p:spTree>
    <p:extLst>
      <p:ext uri="{BB962C8B-B14F-4D97-AF65-F5344CB8AC3E}">
        <p14:creationId xmlns:p14="http://schemas.microsoft.com/office/powerpoint/2010/main" val="25640040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90</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Time-based selection and filtering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894412"/>
            <a:ext cx="10129096" cy="371014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next two methods we will discuss help us select data based on the time part of the datetime.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a:t>
            </a:r>
            <a:r>
              <a:rPr lang="en-US" sz="2667" kern="0" dirty="0" err="1">
                <a:solidFill>
                  <a:srgbClr val="000000"/>
                </a:solidFill>
                <a:latin typeface="Arial"/>
                <a:cs typeface="Arial"/>
                <a:sym typeface="Arial"/>
              </a:rPr>
              <a:t>at_time</a:t>
            </a:r>
            <a:r>
              <a:rPr lang="en-US" sz="2667" kern="0" dirty="0">
                <a:solidFill>
                  <a:srgbClr val="000000"/>
                </a:solidFill>
                <a:latin typeface="Arial"/>
                <a:cs typeface="Arial"/>
                <a:sym typeface="Arial"/>
              </a:rPr>
              <a:t>() method allows us to isolate rows where the time part of the datetime is the time we specify.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By running </a:t>
            </a:r>
            <a:r>
              <a:rPr lang="en-US" sz="2667" kern="0" dirty="0" err="1">
                <a:solidFill>
                  <a:srgbClr val="000000"/>
                </a:solidFill>
                <a:latin typeface="Arial"/>
                <a:cs typeface="Arial"/>
                <a:sym typeface="Arial"/>
              </a:rPr>
              <a:t>at_time</a:t>
            </a:r>
            <a:r>
              <a:rPr lang="en-US" sz="2667" kern="0" dirty="0">
                <a:solidFill>
                  <a:srgbClr val="000000"/>
                </a:solidFill>
                <a:latin typeface="Arial"/>
                <a:cs typeface="Arial"/>
                <a:sym typeface="Arial"/>
              </a:rPr>
              <a:t>('9:30'), we can grab all the market open prices (the stock market opens at 9:30 AM):</a:t>
            </a: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stock_data_per_minute.at_time</a:t>
            </a:r>
            <a:r>
              <a:rPr lang="en-US" sz="2667" kern="0" dirty="0">
                <a:solidFill>
                  <a:srgbClr val="ED7D31"/>
                </a:solidFill>
                <a:latin typeface="Arial"/>
                <a:cs typeface="Arial"/>
                <a:sym typeface="Arial"/>
              </a:rPr>
              <a:t>('9:30')</a:t>
            </a:r>
          </a:p>
        </p:txBody>
      </p:sp>
    </p:spTree>
    <p:extLst>
      <p:ext uri="{BB962C8B-B14F-4D97-AF65-F5344CB8AC3E}">
        <p14:creationId xmlns:p14="http://schemas.microsoft.com/office/powerpoint/2010/main" val="695433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91</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Time-based selection and filtering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1694637"/>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tells us what the stock data looked like at the opening bell each day:</a:t>
            </a:r>
            <a:endParaRPr lang="en-US" sz="2667" kern="0" dirty="0">
              <a:solidFill>
                <a:srgbClr val="ED7D31"/>
              </a:solidFill>
              <a:latin typeface="Arial"/>
              <a:cs typeface="Arial"/>
              <a:sym typeface="Arial"/>
            </a:endParaRPr>
          </a:p>
        </p:txBody>
      </p:sp>
      <p:pic>
        <p:nvPicPr>
          <p:cNvPr id="10" name="Picture 9">
            <a:extLst>
              <a:ext uri="{FF2B5EF4-FFF2-40B4-BE49-F238E27FC236}">
                <a16:creationId xmlns:a16="http://schemas.microsoft.com/office/drawing/2014/main" id="{EF327509-C71F-408F-A807-D702C1C7D355}"/>
              </a:ext>
            </a:extLst>
          </p:cNvPr>
          <p:cNvPicPr>
            <a:picLocks noChangeAspect="1"/>
          </p:cNvPicPr>
          <p:nvPr/>
        </p:nvPicPr>
        <p:blipFill>
          <a:blip r:embed="rId3"/>
          <a:stretch>
            <a:fillRect/>
          </a:stretch>
        </p:blipFill>
        <p:spPr>
          <a:xfrm>
            <a:off x="2228985" y="2531618"/>
            <a:ext cx="7538064" cy="3728505"/>
          </a:xfrm>
          <a:prstGeom prst="rect">
            <a:avLst/>
          </a:prstGeom>
        </p:spPr>
      </p:pic>
    </p:spTree>
    <p:extLst>
      <p:ext uri="{BB962C8B-B14F-4D97-AF65-F5344CB8AC3E}">
        <p14:creationId xmlns:p14="http://schemas.microsoft.com/office/powerpoint/2010/main" val="2373532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92</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Time-based selection and filtering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920333"/>
            <a:ext cx="10129096" cy="1657976"/>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Let's grab all the rows within the last two minutes of trading each day (15:59 - 16:00):</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a:t>
            </a:r>
            <a:r>
              <a:rPr lang="en-US" sz="2667" kern="0" dirty="0" err="1">
                <a:solidFill>
                  <a:srgbClr val="ED7D31"/>
                </a:solidFill>
                <a:latin typeface="Arial"/>
                <a:cs typeface="Arial"/>
                <a:sym typeface="Arial"/>
              </a:rPr>
              <a:t>stock_data_per_minute.between_time</a:t>
            </a:r>
            <a:r>
              <a:rPr lang="en-US" sz="2667" kern="0" dirty="0">
                <a:solidFill>
                  <a:srgbClr val="ED7D31"/>
                </a:solidFill>
                <a:latin typeface="Arial"/>
                <a:cs typeface="Arial"/>
                <a:sym typeface="Arial"/>
              </a:rPr>
              <a:t>('15:59', '16:00')</a:t>
            </a:r>
          </a:p>
        </p:txBody>
      </p:sp>
    </p:spTree>
    <p:extLst>
      <p:ext uri="{BB962C8B-B14F-4D97-AF65-F5344CB8AC3E}">
        <p14:creationId xmlns:p14="http://schemas.microsoft.com/office/powerpoint/2010/main" val="42397736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93</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Time-based selection and filtering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3" y="2331829"/>
            <a:ext cx="4448393" cy="2889275"/>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It looks like the last minute (16:00) has significantly more volume traded each day compared to the previous minute (15:59). </a:t>
            </a: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Perhaps people rush to make trades before close:</a:t>
            </a:r>
            <a:endParaRPr lang="en-US" sz="2667" kern="0" dirty="0">
              <a:solidFill>
                <a:srgbClr val="ED7D31"/>
              </a:solidFill>
              <a:latin typeface="Arial"/>
              <a:cs typeface="Arial"/>
              <a:sym typeface="Arial"/>
            </a:endParaRPr>
          </a:p>
        </p:txBody>
      </p:sp>
      <p:pic>
        <p:nvPicPr>
          <p:cNvPr id="11" name="Picture 10">
            <a:extLst>
              <a:ext uri="{FF2B5EF4-FFF2-40B4-BE49-F238E27FC236}">
                <a16:creationId xmlns:a16="http://schemas.microsoft.com/office/drawing/2014/main" id="{818CA869-7258-44B3-99B4-F01A55E54680}"/>
              </a:ext>
            </a:extLst>
          </p:cNvPr>
          <p:cNvPicPr>
            <a:picLocks noChangeAspect="1"/>
          </p:cNvPicPr>
          <p:nvPr/>
        </p:nvPicPr>
        <p:blipFill>
          <a:blip r:embed="rId3"/>
          <a:stretch>
            <a:fillRect/>
          </a:stretch>
        </p:blipFill>
        <p:spPr>
          <a:xfrm>
            <a:off x="5998017" y="1488214"/>
            <a:ext cx="5676491" cy="4576057"/>
          </a:xfrm>
          <a:prstGeom prst="rect">
            <a:avLst/>
          </a:prstGeom>
        </p:spPr>
      </p:pic>
    </p:spTree>
    <p:extLst>
      <p:ext uri="{BB962C8B-B14F-4D97-AF65-F5344CB8AC3E}">
        <p14:creationId xmlns:p14="http://schemas.microsoft.com/office/powerpoint/2010/main" val="30459395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94</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Time-based selection and filtering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27343" y="1623906"/>
            <a:ext cx="9941348"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The excluded groups are times that aren't in the time range we want:</a:t>
            </a:r>
            <a:endParaRPr lang="en-US" sz="2667" kern="0" dirty="0">
              <a:solidFill>
                <a:srgbClr val="ED7D31"/>
              </a:solidFill>
              <a:latin typeface="Arial"/>
              <a:cs typeface="Arial"/>
              <a:sym typeface="Arial"/>
            </a:endParaRPr>
          </a:p>
        </p:txBody>
      </p:sp>
      <p:pic>
        <p:nvPicPr>
          <p:cNvPr id="13" name="Picture 12">
            <a:extLst>
              <a:ext uri="{FF2B5EF4-FFF2-40B4-BE49-F238E27FC236}">
                <a16:creationId xmlns:a16="http://schemas.microsoft.com/office/drawing/2014/main" id="{D0F39D2E-B539-4CCA-B5F1-97201B31835D}"/>
              </a:ext>
            </a:extLst>
          </p:cNvPr>
          <p:cNvPicPr>
            <a:picLocks noChangeAspect="1"/>
          </p:cNvPicPr>
          <p:nvPr/>
        </p:nvPicPr>
        <p:blipFill>
          <a:blip r:embed="rId3"/>
          <a:stretch>
            <a:fillRect/>
          </a:stretch>
        </p:blipFill>
        <p:spPr>
          <a:xfrm>
            <a:off x="1640869" y="2576807"/>
            <a:ext cx="8910263" cy="3683316"/>
          </a:xfrm>
          <a:prstGeom prst="rect">
            <a:avLst/>
          </a:prstGeom>
        </p:spPr>
      </p:pic>
    </p:spTree>
    <p:extLst>
      <p:ext uri="{BB962C8B-B14F-4D97-AF65-F5344CB8AC3E}">
        <p14:creationId xmlns:p14="http://schemas.microsoft.com/office/powerpoint/2010/main" val="34170268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95</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Time-based selection and filtering</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125326" y="2509965"/>
            <a:ext cx="9941348" cy="2478841"/>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For the week in question, there were 18,593 more trades on average around the opening time than the closing time:</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defTabSz="1219170">
              <a:buClr>
                <a:srgbClr val="000000"/>
              </a:buClr>
              <a:defRPr/>
            </a:pPr>
            <a:r>
              <a:rPr lang="en-US" sz="2667" kern="0" dirty="0">
                <a:solidFill>
                  <a:srgbClr val="ED7D31"/>
                </a:solidFill>
                <a:latin typeface="Arial"/>
                <a:cs typeface="Arial"/>
                <a:sym typeface="Arial"/>
              </a:rPr>
              <a:t>&gt;&gt;&gt; shares_traded_in_first_30_min \</a:t>
            </a:r>
          </a:p>
          <a:p>
            <a:pPr defTabSz="1219170">
              <a:buClr>
                <a:srgbClr val="000000"/>
              </a:buClr>
              <a:defRPr/>
            </a:pPr>
            <a:r>
              <a:rPr lang="en-US" sz="2667" kern="0" dirty="0">
                <a:solidFill>
                  <a:srgbClr val="ED7D31"/>
                </a:solidFill>
                <a:latin typeface="Arial"/>
                <a:cs typeface="Arial"/>
                <a:sym typeface="Arial"/>
              </a:rPr>
              <a:t>... - shares_traded_in_last_30_min</a:t>
            </a:r>
          </a:p>
          <a:p>
            <a:pPr defTabSz="1219170">
              <a:buClr>
                <a:srgbClr val="000000"/>
              </a:buClr>
              <a:defRPr/>
            </a:pPr>
            <a:r>
              <a:rPr lang="en-US" sz="2667" kern="0" dirty="0">
                <a:solidFill>
                  <a:srgbClr val="ED7D31"/>
                </a:solidFill>
                <a:latin typeface="Arial"/>
                <a:cs typeface="Arial"/>
                <a:sym typeface="Arial"/>
              </a:rPr>
              <a:t>18592.967741935485</a:t>
            </a:r>
          </a:p>
        </p:txBody>
      </p:sp>
    </p:spTree>
    <p:extLst>
      <p:ext uri="{BB962C8B-B14F-4D97-AF65-F5344CB8AC3E}">
        <p14:creationId xmlns:p14="http://schemas.microsoft.com/office/powerpoint/2010/main" val="8425844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96</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Shifting for lagged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13600" y="1659331"/>
            <a:ext cx="10129096" cy="124754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a:solidFill>
                  <a:srgbClr val="000000"/>
                </a:solidFill>
                <a:latin typeface="Arial"/>
                <a:cs typeface="Arial"/>
                <a:sym typeface="Arial"/>
              </a:rPr>
              <a:t>From this new column, we can calculate the price change due to after-hours trading (after the market close one day right up to the market open the following day):</a:t>
            </a:r>
            <a:endParaRPr lang="en-US" sz="2667" kern="0" dirty="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4C6DC51B-FF56-473D-88FB-4942697FACDD}"/>
              </a:ext>
            </a:extLst>
          </p:cNvPr>
          <p:cNvPicPr>
            <a:picLocks noChangeAspect="1"/>
          </p:cNvPicPr>
          <p:nvPr/>
        </p:nvPicPr>
        <p:blipFill>
          <a:blip r:embed="rId3"/>
          <a:stretch>
            <a:fillRect/>
          </a:stretch>
        </p:blipFill>
        <p:spPr>
          <a:xfrm>
            <a:off x="1938172" y="3182994"/>
            <a:ext cx="8315657" cy="2817420"/>
          </a:xfrm>
          <a:prstGeom prst="rect">
            <a:avLst/>
          </a:prstGeom>
        </p:spPr>
      </p:pic>
    </p:spTree>
    <p:extLst>
      <p:ext uri="{BB962C8B-B14F-4D97-AF65-F5344CB8AC3E}">
        <p14:creationId xmlns:p14="http://schemas.microsoft.com/office/powerpoint/2010/main" val="10643989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97</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a:solidFill>
                  <a:srgbClr val="FFFFFF"/>
                </a:solidFill>
                <a:latin typeface="Palatino Linotype"/>
                <a:sym typeface="Arial"/>
              </a:rPr>
              <a:t>Shifting for lagged data</a:t>
            </a:r>
            <a:endParaRPr lang="en-US" sz="4267" kern="0" dirty="0">
              <a:solidFill>
                <a:srgbClr val="FFFFFF"/>
              </a:solidFill>
              <a:latin typeface="Palatino Linotype"/>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1" y="2015389"/>
            <a:ext cx="10129096" cy="837110"/>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This gives us the days that were most affected by after-hours trading:</a:t>
            </a:r>
          </a:p>
        </p:txBody>
      </p:sp>
      <p:pic>
        <p:nvPicPr>
          <p:cNvPr id="2" name="Picture 1">
            <a:extLst>
              <a:ext uri="{FF2B5EF4-FFF2-40B4-BE49-F238E27FC236}">
                <a16:creationId xmlns:a16="http://schemas.microsoft.com/office/drawing/2014/main" id="{9162B47E-7F47-4AA6-854D-18BD6EC04F3D}"/>
              </a:ext>
            </a:extLst>
          </p:cNvPr>
          <p:cNvPicPr>
            <a:picLocks noChangeAspect="1"/>
          </p:cNvPicPr>
          <p:nvPr/>
        </p:nvPicPr>
        <p:blipFill>
          <a:blip r:embed="rId3"/>
          <a:stretch>
            <a:fillRect/>
          </a:stretch>
        </p:blipFill>
        <p:spPr>
          <a:xfrm>
            <a:off x="891458" y="3107195"/>
            <a:ext cx="10409084" cy="2643277"/>
          </a:xfrm>
          <a:prstGeom prst="rect">
            <a:avLst/>
          </a:prstGeom>
        </p:spPr>
      </p:pic>
    </p:spTree>
    <p:extLst>
      <p:ext uri="{BB962C8B-B14F-4D97-AF65-F5344CB8AC3E}">
        <p14:creationId xmlns:p14="http://schemas.microsoft.com/office/powerpoint/2010/main" val="7547694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98</a:t>
            </a:fld>
            <a:endParaRPr kern="0" dirty="0">
              <a:solidFill>
                <a:srgbClr val="FFFFFF"/>
              </a:solidFill>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307820"/>
            <a:ext cx="13847704" cy="930443"/>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defTabSz="1219170">
              <a:buClr>
                <a:srgbClr val="000000">
                  <a:lumMod val="50000"/>
                  <a:lumOff val="50000"/>
                </a:srgbClr>
              </a:buClr>
              <a:defRPr/>
            </a:pPr>
            <a:r>
              <a:rPr lang="en-US" sz="4267" kern="0" dirty="0">
                <a:solidFill>
                  <a:srgbClr val="FFFFFF"/>
                </a:solidFill>
                <a:latin typeface="Palatino Linotype"/>
                <a:sym typeface="Arial"/>
              </a:rPr>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865639" y="1689227"/>
            <a:ext cx="10460723" cy="4120573"/>
          </a:xfrm>
          <a:prstGeom prst="rect">
            <a:avLst/>
          </a:prstGeom>
        </p:spPr>
        <p:txBody>
          <a:bodyPr vert="horz" wrap="square" lIns="0" tIns="16087" rIns="0" bIns="0" rtlCol="0">
            <a:spAutoFit/>
          </a:bodyPr>
          <a:lstStyle/>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In this lesson, we discussed how to join </a:t>
            </a:r>
            <a:r>
              <a:rPr lang="en-US" sz="2667" kern="0" dirty="0" err="1">
                <a:solidFill>
                  <a:srgbClr val="000000"/>
                </a:solidFill>
                <a:latin typeface="Arial"/>
                <a:cs typeface="Arial"/>
                <a:sym typeface="Arial"/>
              </a:rPr>
              <a:t>dataframes</a:t>
            </a:r>
            <a:r>
              <a:rPr lang="en-US" sz="2667" kern="0" dirty="0">
                <a:solidFill>
                  <a:srgbClr val="000000"/>
                </a:solidFill>
                <a:latin typeface="Arial"/>
                <a:cs typeface="Arial"/>
                <a:sym typeface="Arial"/>
              </a:rPr>
              <a:t>, how to determine the data we will lose for each type of join using set operations, and how to query </a:t>
            </a:r>
            <a:r>
              <a:rPr lang="en-US" sz="2667" kern="0" dirty="0" err="1">
                <a:solidFill>
                  <a:srgbClr val="000000"/>
                </a:solidFill>
                <a:latin typeface="Arial"/>
                <a:cs typeface="Arial"/>
                <a:sym typeface="Arial"/>
              </a:rPr>
              <a:t>dataframes</a:t>
            </a:r>
            <a:r>
              <a:rPr lang="en-US" sz="2667" kern="0" dirty="0">
                <a:solidFill>
                  <a:srgbClr val="000000"/>
                </a:solidFill>
                <a:latin typeface="Arial"/>
                <a:cs typeface="Arial"/>
                <a:sym typeface="Arial"/>
              </a:rPr>
              <a:t> as we would a database.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then went over some more involved transformations on our columns, such as binning and ranking, and how to do so efficiently with the apply() method. </a:t>
            </a:r>
          </a:p>
          <a:p>
            <a:pPr marL="457189" indent="-457189" defTabSz="1219170">
              <a:buClr>
                <a:srgbClr val="000000"/>
              </a:buClr>
              <a:buFont typeface="Arial" panose="020B0604020202020204" pitchFamily="34" charset="0"/>
              <a:buChar char="•"/>
              <a:defRPr/>
            </a:pPr>
            <a:endParaRPr lang="en-US" sz="2667" kern="0" dirty="0">
              <a:solidFill>
                <a:srgbClr val="000000"/>
              </a:solidFill>
              <a:latin typeface="Arial"/>
              <a:cs typeface="Arial"/>
              <a:sym typeface="Arial"/>
            </a:endParaRPr>
          </a:p>
          <a:p>
            <a:pPr marL="457189" indent="-457189" defTabSz="1219170">
              <a:buClr>
                <a:srgbClr val="000000"/>
              </a:buClr>
              <a:buFont typeface="Arial" panose="020B0604020202020204" pitchFamily="34" charset="0"/>
              <a:buChar char="•"/>
              <a:defRPr/>
            </a:pPr>
            <a:r>
              <a:rPr lang="en-US" sz="2667" kern="0" dirty="0">
                <a:solidFill>
                  <a:srgbClr val="000000"/>
                </a:solidFill>
                <a:latin typeface="Arial"/>
                <a:cs typeface="Arial"/>
                <a:sym typeface="Arial"/>
              </a:rPr>
              <a:t>We also learned the importance of vectorized operations in writing efficient pandas code. </a:t>
            </a:r>
          </a:p>
        </p:txBody>
      </p:sp>
      <p:pic>
        <p:nvPicPr>
          <p:cNvPr id="6" name="Picture 2" descr="Summary Icon Stock Illustrations – 5,426 Summary Icon Stock Illustrations,  Vectors &amp; Clipart - Dreamstime">
            <a:extLst>
              <a:ext uri="{FF2B5EF4-FFF2-40B4-BE49-F238E27FC236}">
                <a16:creationId xmlns:a16="http://schemas.microsoft.com/office/drawing/2014/main" id="{693A6CAF-0D21-4BFA-9A41-7FB7F6548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5682" y="212335"/>
            <a:ext cx="1121412" cy="112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522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5627079" y="6260123"/>
            <a:ext cx="741877" cy="412355"/>
          </a:xfrm>
        </p:spPr>
        <p:txBody>
          <a:bodyPr/>
          <a:lstStyle/>
          <a:p>
            <a:pPr marL="14942" defTabSz="1219170">
              <a:buClr>
                <a:srgbClr val="000000"/>
              </a:buClr>
              <a:defRPr/>
            </a:pPr>
            <a:r>
              <a:rPr lang="en-US" kern="0" spc="-12" dirty="0">
                <a:solidFill>
                  <a:srgbClr val="FFFFFF"/>
                </a:solidFill>
                <a:latin typeface="Arial"/>
                <a:cs typeface="Arial"/>
                <a:sym typeface="Arial"/>
              </a:rPr>
              <a:t>1</a:t>
            </a:r>
            <a:r>
              <a:rPr lang="en-US" kern="0" spc="-24" dirty="0">
                <a:solidFill>
                  <a:srgbClr val="FFFFFF"/>
                </a:solidFill>
                <a:latin typeface="Arial"/>
                <a:cs typeface="Arial"/>
                <a:sym typeface="Arial"/>
              </a:rPr>
              <a:t>-</a:t>
            </a:r>
            <a:fld id="{81D60167-4931-47E6-BA6A-407CBD079E47}" type="slidenum">
              <a:rPr kern="0">
                <a:solidFill>
                  <a:srgbClr val="FFFFFF"/>
                </a:solidFill>
                <a:latin typeface="Calibri Light"/>
                <a:cs typeface="Calibri Light"/>
                <a:sym typeface="Arial"/>
              </a:rPr>
              <a:pPr marL="14942" defTabSz="1219170">
                <a:buClr>
                  <a:srgbClr val="000000"/>
                </a:buClr>
                <a:defRPr/>
              </a:pPr>
              <a:t>99</a:t>
            </a:fld>
            <a:endParaRPr kern="0" dirty="0">
              <a:solidFill>
                <a:srgbClr val="FFFFFF"/>
              </a:solidFill>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31452" y="2695152"/>
            <a:ext cx="10129096" cy="919120"/>
          </a:xfrm>
          <a:prstGeom prst="rect">
            <a:avLst/>
          </a:prstGeom>
        </p:spPr>
        <p:txBody>
          <a:bodyPr vert="horz" wrap="square" lIns="0" tIns="16087" rIns="0" bIns="0" rtlCol="0">
            <a:spAutoFit/>
          </a:bodyPr>
          <a:lstStyle/>
          <a:p>
            <a:pPr algn="ctr" defTabSz="1219170">
              <a:buClr>
                <a:srgbClr val="000000"/>
              </a:buClr>
              <a:defRPr/>
            </a:pPr>
            <a:r>
              <a:rPr lang="en-US" sz="5867" b="1" kern="0" dirty="0">
                <a:solidFill>
                  <a:srgbClr val="ED7D31"/>
                </a:solidFill>
                <a:latin typeface="Arial"/>
                <a:cs typeface="Arial"/>
                <a:sym typeface="Arial"/>
              </a:rPr>
              <a:t>"Complete Exercises"</a:t>
            </a:r>
          </a:p>
        </p:txBody>
      </p:sp>
    </p:spTree>
    <p:extLst>
      <p:ext uri="{BB962C8B-B14F-4D97-AF65-F5344CB8AC3E}">
        <p14:creationId xmlns:p14="http://schemas.microsoft.com/office/powerpoint/2010/main" val="40999330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1">
      <a:majorFont>
        <a:latin typeface="Times New Roman"/>
        <a:ea typeface=""/>
        <a:cs typeface=""/>
      </a:majorFont>
      <a:minorFont>
        <a:latin typeface="Palatino Linoty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2810</TotalTime>
  <Words>9671</Words>
  <Application>Microsoft Office PowerPoint</Application>
  <PresentationFormat>Widescreen</PresentationFormat>
  <Paragraphs>639</Paragraphs>
  <Slides>100</Slides>
  <Notes>100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100</vt:i4>
      </vt:variant>
    </vt:vector>
  </HeadingPairs>
  <TitlesOfParts>
    <vt:vector size="111" baseType="lpstr">
      <vt:lpstr>Arial</vt:lpstr>
      <vt:lpstr>Calibri</vt:lpstr>
      <vt:lpstr>Calibri Light</vt:lpstr>
      <vt:lpstr>Gill Sans</vt:lpstr>
      <vt:lpstr>Gill Sans MT Condensed</vt:lpstr>
      <vt:lpstr>Palatino Linotype</vt:lpstr>
      <vt:lpstr>Poppins Bold</vt:lpstr>
      <vt:lpstr>Times New Roman</vt:lpstr>
      <vt:lpstr>walsheim</vt:lpstr>
      <vt:lpstr>Office Theme</vt:lpstr>
      <vt:lpstr>2_Tema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Ernesto Lee</dc:creator>
  <cp:lastModifiedBy>Ernesto Lee</cp:lastModifiedBy>
  <cp:revision>4</cp:revision>
  <dcterms:created xsi:type="dcterms:W3CDTF">2022-01-07T21:10:16Z</dcterms:created>
  <dcterms:modified xsi:type="dcterms:W3CDTF">2022-01-09T20:00:46Z</dcterms:modified>
</cp:coreProperties>
</file>